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1" r:id="rId1"/>
  </p:sldMasterIdLst>
  <p:notesMasterIdLst>
    <p:notesMasterId r:id="rId54"/>
  </p:notesMasterIdLst>
  <p:handoutMasterIdLst>
    <p:handoutMasterId r:id="rId55"/>
  </p:handoutMasterIdLst>
  <p:sldIdLst>
    <p:sldId id="256" r:id="rId2"/>
    <p:sldId id="316" r:id="rId3"/>
    <p:sldId id="258" r:id="rId4"/>
    <p:sldId id="341" r:id="rId5"/>
    <p:sldId id="259" r:id="rId6"/>
    <p:sldId id="342" r:id="rId7"/>
    <p:sldId id="294" r:id="rId8"/>
    <p:sldId id="331" r:id="rId9"/>
    <p:sldId id="332" r:id="rId10"/>
    <p:sldId id="333" r:id="rId11"/>
    <p:sldId id="334" r:id="rId12"/>
    <p:sldId id="335" r:id="rId13"/>
    <p:sldId id="340" r:id="rId14"/>
    <p:sldId id="336" r:id="rId15"/>
    <p:sldId id="353" r:id="rId16"/>
    <p:sldId id="337" r:id="rId17"/>
    <p:sldId id="338" r:id="rId18"/>
    <p:sldId id="343" r:id="rId19"/>
    <p:sldId id="295" r:id="rId20"/>
    <p:sldId id="296" r:id="rId21"/>
    <p:sldId id="280" r:id="rId22"/>
    <p:sldId id="282" r:id="rId23"/>
    <p:sldId id="349" r:id="rId24"/>
    <p:sldId id="350" r:id="rId25"/>
    <p:sldId id="351" r:id="rId26"/>
    <p:sldId id="344" r:id="rId27"/>
    <p:sldId id="345" r:id="rId28"/>
    <p:sldId id="263" r:id="rId29"/>
    <p:sldId id="347" r:id="rId30"/>
    <p:sldId id="266" r:id="rId31"/>
    <p:sldId id="267" r:id="rId32"/>
    <p:sldId id="271" r:id="rId33"/>
    <p:sldId id="286" r:id="rId34"/>
    <p:sldId id="269" r:id="rId35"/>
    <p:sldId id="270" r:id="rId36"/>
    <p:sldId id="272" r:id="rId37"/>
    <p:sldId id="274" r:id="rId38"/>
    <p:sldId id="287" r:id="rId39"/>
    <p:sldId id="275" r:id="rId40"/>
    <p:sldId id="288" r:id="rId41"/>
    <p:sldId id="276" r:id="rId42"/>
    <p:sldId id="277" r:id="rId43"/>
    <p:sldId id="278" r:id="rId44"/>
    <p:sldId id="279" r:id="rId45"/>
    <p:sldId id="290" r:id="rId46"/>
    <p:sldId id="297" r:id="rId47"/>
    <p:sldId id="298" r:id="rId48"/>
    <p:sldId id="346" r:id="rId49"/>
    <p:sldId id="284" r:id="rId50"/>
    <p:sldId id="291" r:id="rId51"/>
    <p:sldId id="292" r:id="rId52"/>
    <p:sldId id="285" r:id="rId53"/>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1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2C8F3-AC22-4DEB-A2EC-2554DC8D73B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tr-TR"/>
        </a:p>
      </dgm:t>
    </dgm:pt>
    <dgm:pt modelId="{FFE35CEF-2A4F-44EB-A95D-D94430787437}">
      <dgm:prSet phldrT="[Metin]"/>
      <dgm:spPr/>
      <dgm:t>
        <a:bodyPr/>
        <a:lstStyle/>
        <a:p>
          <a:r>
            <a:rPr lang="tr-TR" dirty="0"/>
            <a:t>ALANYAZIN  ÇALIŞMALARI</a:t>
          </a:r>
        </a:p>
      </dgm:t>
    </dgm:pt>
    <dgm:pt modelId="{3FFAEC04-0C1E-4D44-B82E-FD211D9FAEF9}" type="parTrans" cxnId="{D6C0070F-1EE9-45B1-A9B5-7A56E7962868}">
      <dgm:prSet/>
      <dgm:spPr/>
      <dgm:t>
        <a:bodyPr/>
        <a:lstStyle/>
        <a:p>
          <a:endParaRPr lang="tr-TR"/>
        </a:p>
      </dgm:t>
    </dgm:pt>
    <dgm:pt modelId="{D7EAC0B2-6C79-45F2-8EB2-6C2866E68237}" type="sibTrans" cxnId="{D6C0070F-1EE9-45B1-A9B5-7A56E7962868}">
      <dgm:prSet/>
      <dgm:spPr/>
      <dgm:t>
        <a:bodyPr/>
        <a:lstStyle/>
        <a:p>
          <a:endParaRPr lang="tr-TR"/>
        </a:p>
      </dgm:t>
    </dgm:pt>
    <dgm:pt modelId="{0A3640CF-26A2-4056-8AD6-081238DF04FE}">
      <dgm:prSet phldrT="[Metin]"/>
      <dgm:spPr/>
      <dgm:t>
        <a:bodyPr/>
        <a:lstStyle/>
        <a:p>
          <a:r>
            <a:rPr lang="tr-TR" dirty="0"/>
            <a:t>ÇALIŞTAYLAR</a:t>
          </a:r>
        </a:p>
      </dgm:t>
    </dgm:pt>
    <dgm:pt modelId="{0F01238B-1C47-4295-8AA1-10A01675A7BD}" type="parTrans" cxnId="{3F069384-73C6-46AC-9CE3-E06F5FB52F31}">
      <dgm:prSet/>
      <dgm:spPr/>
      <dgm:t>
        <a:bodyPr/>
        <a:lstStyle/>
        <a:p>
          <a:endParaRPr lang="tr-TR"/>
        </a:p>
      </dgm:t>
    </dgm:pt>
    <dgm:pt modelId="{FE8B03E4-9266-47C0-9EAB-567E59FBDCF0}" type="sibTrans" cxnId="{3F069384-73C6-46AC-9CE3-E06F5FB52F31}">
      <dgm:prSet/>
      <dgm:spPr/>
      <dgm:t>
        <a:bodyPr/>
        <a:lstStyle/>
        <a:p>
          <a:endParaRPr lang="tr-TR"/>
        </a:p>
      </dgm:t>
    </dgm:pt>
    <dgm:pt modelId="{C868D8C0-0395-4BAF-A825-9EC6EBAEABD9}">
      <dgm:prSet phldrT="[Metin]"/>
      <dgm:spPr/>
      <dgm:t>
        <a:bodyPr/>
        <a:lstStyle/>
        <a:p>
          <a:r>
            <a:rPr lang="tr-TR" dirty="0"/>
            <a:t>PROJE EKİBİ KÜÇÜK GRUP ÇALIŞMALARI</a:t>
          </a:r>
        </a:p>
      </dgm:t>
    </dgm:pt>
    <dgm:pt modelId="{340AB4CA-706A-477C-AD61-18517EAA1B7F}" type="parTrans" cxnId="{27365006-5927-4CF7-B94B-F6C0A4989529}">
      <dgm:prSet/>
      <dgm:spPr/>
      <dgm:t>
        <a:bodyPr/>
        <a:lstStyle/>
        <a:p>
          <a:endParaRPr lang="tr-TR"/>
        </a:p>
      </dgm:t>
    </dgm:pt>
    <dgm:pt modelId="{8816810D-D9D0-4493-9847-7A851AADA1B8}" type="sibTrans" cxnId="{27365006-5927-4CF7-B94B-F6C0A4989529}">
      <dgm:prSet/>
      <dgm:spPr/>
      <dgm:t>
        <a:bodyPr/>
        <a:lstStyle/>
        <a:p>
          <a:endParaRPr lang="tr-TR"/>
        </a:p>
      </dgm:t>
    </dgm:pt>
    <dgm:pt modelId="{A96FADBB-207E-4B0A-8220-26C5A7C7AAE3}">
      <dgm:prSet custT="1"/>
      <dgm:spPr/>
      <dgm:t>
        <a:bodyPr/>
        <a:lstStyle/>
        <a:p>
          <a:r>
            <a:rPr lang="tr-TR" sz="1500" dirty="0"/>
            <a:t>PROJE </a:t>
          </a:r>
          <a:r>
            <a:rPr lang="tr-TR" sz="1100" dirty="0"/>
            <a:t>EKİBİ BÜYÜK GRUP ÇALIŞMALARI</a:t>
          </a:r>
        </a:p>
      </dgm:t>
    </dgm:pt>
    <dgm:pt modelId="{FA3326CB-7EDD-4A61-9DFD-C540CB2F96EA}" type="parTrans" cxnId="{2DD5F6A2-4A45-4F5F-9D01-0D7A5036E855}">
      <dgm:prSet/>
      <dgm:spPr/>
      <dgm:t>
        <a:bodyPr/>
        <a:lstStyle/>
        <a:p>
          <a:endParaRPr lang="tr-TR"/>
        </a:p>
      </dgm:t>
    </dgm:pt>
    <dgm:pt modelId="{7CB5F444-B046-4AD0-89B0-E1DC0A628473}" type="sibTrans" cxnId="{2DD5F6A2-4A45-4F5F-9D01-0D7A5036E855}">
      <dgm:prSet/>
      <dgm:spPr/>
      <dgm:t>
        <a:bodyPr/>
        <a:lstStyle/>
        <a:p>
          <a:endParaRPr lang="tr-TR"/>
        </a:p>
      </dgm:t>
    </dgm:pt>
    <dgm:pt modelId="{31358EE0-BB10-43BC-A957-D3CA69D515EC}">
      <dgm:prSet/>
      <dgm:spPr/>
      <dgm:t>
        <a:bodyPr/>
        <a:lstStyle/>
        <a:p>
          <a:endParaRPr lang="tr-TR" dirty="0"/>
        </a:p>
      </dgm:t>
    </dgm:pt>
    <dgm:pt modelId="{96707E7C-D3EE-4DA2-9B02-A2E6DBA790B6}" type="sibTrans" cxnId="{F0A1C6F9-14C0-4A45-AC29-52215CC37330}">
      <dgm:prSet/>
      <dgm:spPr/>
      <dgm:t>
        <a:bodyPr/>
        <a:lstStyle/>
        <a:p>
          <a:endParaRPr lang="tr-TR"/>
        </a:p>
      </dgm:t>
    </dgm:pt>
    <dgm:pt modelId="{07F5D923-FD2F-48B1-9F2C-CD05A655414D}" type="parTrans" cxnId="{F0A1C6F9-14C0-4A45-AC29-52215CC37330}">
      <dgm:prSet/>
      <dgm:spPr/>
      <dgm:t>
        <a:bodyPr/>
        <a:lstStyle/>
        <a:p>
          <a:endParaRPr lang="tr-TR"/>
        </a:p>
      </dgm:t>
    </dgm:pt>
    <dgm:pt modelId="{21597178-9A98-45D7-949D-5A91C8339586}" type="pres">
      <dgm:prSet presAssocID="{7A92C8F3-AC22-4DEB-A2EC-2554DC8D73BD}" presName="Name0" presStyleCnt="0">
        <dgm:presLayoutVars>
          <dgm:chMax val="7"/>
          <dgm:chPref val="7"/>
          <dgm:dir/>
          <dgm:animLvl val="lvl"/>
        </dgm:presLayoutVars>
      </dgm:prSet>
      <dgm:spPr/>
    </dgm:pt>
    <dgm:pt modelId="{97231986-1B00-495B-A9FF-9B167FEE79F9}" type="pres">
      <dgm:prSet presAssocID="{FFE35CEF-2A4F-44EB-A95D-D94430787437}" presName="Accent1" presStyleCnt="0"/>
      <dgm:spPr/>
    </dgm:pt>
    <dgm:pt modelId="{A8C15A58-81A2-478B-BB78-4977C23AC4E7}" type="pres">
      <dgm:prSet presAssocID="{FFE35CEF-2A4F-44EB-A95D-D94430787437}" presName="Accent" presStyleLbl="node1" presStyleIdx="0" presStyleCnt="4"/>
      <dgm:spPr/>
    </dgm:pt>
    <dgm:pt modelId="{D04C3A4D-43F1-4AD7-AC9A-165FE1B30D90}" type="pres">
      <dgm:prSet presAssocID="{FFE35CEF-2A4F-44EB-A95D-D94430787437}" presName="Parent1" presStyleLbl="revTx" presStyleIdx="0" presStyleCnt="5">
        <dgm:presLayoutVars>
          <dgm:chMax val="1"/>
          <dgm:chPref val="1"/>
          <dgm:bulletEnabled val="1"/>
        </dgm:presLayoutVars>
      </dgm:prSet>
      <dgm:spPr/>
    </dgm:pt>
    <dgm:pt modelId="{B83ED163-F375-42C9-A93C-C3D594C7F546}" type="pres">
      <dgm:prSet presAssocID="{0A3640CF-26A2-4056-8AD6-081238DF04FE}" presName="Accent2" presStyleCnt="0"/>
      <dgm:spPr/>
    </dgm:pt>
    <dgm:pt modelId="{FBA99393-B21E-4E9A-9F66-2D806D751DBB}" type="pres">
      <dgm:prSet presAssocID="{0A3640CF-26A2-4056-8AD6-081238DF04FE}" presName="Accent" presStyleLbl="node1" presStyleIdx="1" presStyleCnt="4"/>
      <dgm:spPr/>
    </dgm:pt>
    <dgm:pt modelId="{2A5857E5-A363-4815-9C88-2E37A4C26D1D}" type="pres">
      <dgm:prSet presAssocID="{0A3640CF-26A2-4056-8AD6-081238DF04FE}" presName="Parent2" presStyleLbl="revTx" presStyleIdx="1" presStyleCnt="5">
        <dgm:presLayoutVars>
          <dgm:chMax val="1"/>
          <dgm:chPref val="1"/>
          <dgm:bulletEnabled val="1"/>
        </dgm:presLayoutVars>
      </dgm:prSet>
      <dgm:spPr/>
    </dgm:pt>
    <dgm:pt modelId="{836F54A1-98AF-47E5-AAB8-113681934E98}" type="pres">
      <dgm:prSet presAssocID="{C868D8C0-0395-4BAF-A825-9EC6EBAEABD9}" presName="Accent3" presStyleCnt="0"/>
      <dgm:spPr/>
    </dgm:pt>
    <dgm:pt modelId="{98AC4827-19E4-400B-9C46-2BCD70E76AAE}" type="pres">
      <dgm:prSet presAssocID="{C868D8C0-0395-4BAF-A825-9EC6EBAEABD9}" presName="Accent" presStyleLbl="node1" presStyleIdx="2" presStyleCnt="4"/>
      <dgm:spPr/>
    </dgm:pt>
    <dgm:pt modelId="{93074BAF-58B2-4142-AB23-96CF0002D4B8}" type="pres">
      <dgm:prSet presAssocID="{C868D8C0-0395-4BAF-A825-9EC6EBAEABD9}" presName="Child3" presStyleLbl="revTx" presStyleIdx="2" presStyleCnt="5" custScaleX="102728" custScaleY="120189" custLinFactX="-73777" custLinFactY="34631" custLinFactNeighborX="-100000" custLinFactNeighborY="100000">
        <dgm:presLayoutVars>
          <dgm:chMax val="0"/>
          <dgm:chPref val="0"/>
          <dgm:bulletEnabled val="1"/>
        </dgm:presLayoutVars>
      </dgm:prSet>
      <dgm:spPr/>
    </dgm:pt>
    <dgm:pt modelId="{417B6C41-6EB4-4E89-9F9C-3836B45EA88C}" type="pres">
      <dgm:prSet presAssocID="{C868D8C0-0395-4BAF-A825-9EC6EBAEABD9}" presName="Parent3" presStyleLbl="revTx" presStyleIdx="3" presStyleCnt="5">
        <dgm:presLayoutVars>
          <dgm:chMax val="1"/>
          <dgm:chPref val="1"/>
          <dgm:bulletEnabled val="1"/>
        </dgm:presLayoutVars>
      </dgm:prSet>
      <dgm:spPr/>
    </dgm:pt>
    <dgm:pt modelId="{DFD2E8AF-C389-47FB-BAC2-CB10262FCDB2}" type="pres">
      <dgm:prSet presAssocID="{31358EE0-BB10-43BC-A957-D3CA69D515EC}" presName="Accent4" presStyleCnt="0"/>
      <dgm:spPr/>
    </dgm:pt>
    <dgm:pt modelId="{137ED7C4-E38B-4113-97E0-7A2B7728586B}" type="pres">
      <dgm:prSet presAssocID="{31358EE0-BB10-43BC-A957-D3CA69D515EC}" presName="Accent" presStyleLbl="node1" presStyleIdx="3" presStyleCnt="4"/>
      <dgm:spPr/>
    </dgm:pt>
    <dgm:pt modelId="{1FDEF23C-3EC8-4A4D-9BE6-174AC30B4FA8}" type="pres">
      <dgm:prSet presAssocID="{31358EE0-BB10-43BC-A957-D3CA69D515EC}" presName="Parent4" presStyleLbl="revTx" presStyleIdx="4" presStyleCnt="5">
        <dgm:presLayoutVars>
          <dgm:chMax val="1"/>
          <dgm:chPref val="1"/>
          <dgm:bulletEnabled val="1"/>
        </dgm:presLayoutVars>
      </dgm:prSet>
      <dgm:spPr/>
    </dgm:pt>
  </dgm:ptLst>
  <dgm:cxnLst>
    <dgm:cxn modelId="{27365006-5927-4CF7-B94B-F6C0A4989529}" srcId="{7A92C8F3-AC22-4DEB-A2EC-2554DC8D73BD}" destId="{C868D8C0-0395-4BAF-A825-9EC6EBAEABD9}" srcOrd="2" destOrd="0" parTransId="{340AB4CA-706A-477C-AD61-18517EAA1B7F}" sibTransId="{8816810D-D9D0-4493-9847-7A851AADA1B8}"/>
    <dgm:cxn modelId="{B301E60B-DAE0-49E3-97DE-8C9312B0E877}" type="presOf" srcId="{31358EE0-BB10-43BC-A957-D3CA69D515EC}" destId="{1FDEF23C-3EC8-4A4D-9BE6-174AC30B4FA8}" srcOrd="0" destOrd="0" presId="urn:microsoft.com/office/officeart/2009/layout/CircleArrowProcess"/>
    <dgm:cxn modelId="{D6C0070F-1EE9-45B1-A9B5-7A56E7962868}" srcId="{7A92C8F3-AC22-4DEB-A2EC-2554DC8D73BD}" destId="{FFE35CEF-2A4F-44EB-A95D-D94430787437}" srcOrd="0" destOrd="0" parTransId="{3FFAEC04-0C1E-4D44-B82E-FD211D9FAEF9}" sibTransId="{D7EAC0B2-6C79-45F2-8EB2-6C2866E68237}"/>
    <dgm:cxn modelId="{06F3266D-7CBA-4BFA-869C-DF24B1506088}" type="presOf" srcId="{0A3640CF-26A2-4056-8AD6-081238DF04FE}" destId="{2A5857E5-A363-4815-9C88-2E37A4C26D1D}" srcOrd="0" destOrd="0" presId="urn:microsoft.com/office/officeart/2009/layout/CircleArrowProcess"/>
    <dgm:cxn modelId="{30871C75-5DD1-4E2C-961C-5B7722E508A9}" type="presOf" srcId="{7A92C8F3-AC22-4DEB-A2EC-2554DC8D73BD}" destId="{21597178-9A98-45D7-949D-5A91C8339586}" srcOrd="0" destOrd="0" presId="urn:microsoft.com/office/officeart/2009/layout/CircleArrowProcess"/>
    <dgm:cxn modelId="{7A1D197F-FA80-4E5C-9A29-FFE934044301}" type="presOf" srcId="{A96FADBB-207E-4B0A-8220-26C5A7C7AAE3}" destId="{93074BAF-58B2-4142-AB23-96CF0002D4B8}" srcOrd="0" destOrd="0" presId="urn:microsoft.com/office/officeart/2009/layout/CircleArrowProcess"/>
    <dgm:cxn modelId="{3F069384-73C6-46AC-9CE3-E06F5FB52F31}" srcId="{7A92C8F3-AC22-4DEB-A2EC-2554DC8D73BD}" destId="{0A3640CF-26A2-4056-8AD6-081238DF04FE}" srcOrd="1" destOrd="0" parTransId="{0F01238B-1C47-4295-8AA1-10A01675A7BD}" sibTransId="{FE8B03E4-9266-47C0-9EAB-567E59FBDCF0}"/>
    <dgm:cxn modelId="{2DD5F6A2-4A45-4F5F-9D01-0D7A5036E855}" srcId="{C868D8C0-0395-4BAF-A825-9EC6EBAEABD9}" destId="{A96FADBB-207E-4B0A-8220-26C5A7C7AAE3}" srcOrd="0" destOrd="0" parTransId="{FA3326CB-7EDD-4A61-9DFD-C540CB2F96EA}" sibTransId="{7CB5F444-B046-4AD0-89B0-E1DC0A628473}"/>
    <dgm:cxn modelId="{80CDFBD5-E1E9-4256-93BA-467D4321D18A}" type="presOf" srcId="{C868D8C0-0395-4BAF-A825-9EC6EBAEABD9}" destId="{417B6C41-6EB4-4E89-9F9C-3836B45EA88C}" srcOrd="0" destOrd="0" presId="urn:microsoft.com/office/officeart/2009/layout/CircleArrowProcess"/>
    <dgm:cxn modelId="{673847F8-8543-44BB-8A51-A956C50CD0B3}" type="presOf" srcId="{FFE35CEF-2A4F-44EB-A95D-D94430787437}" destId="{D04C3A4D-43F1-4AD7-AC9A-165FE1B30D90}" srcOrd="0" destOrd="0" presId="urn:microsoft.com/office/officeart/2009/layout/CircleArrowProcess"/>
    <dgm:cxn modelId="{F0A1C6F9-14C0-4A45-AC29-52215CC37330}" srcId="{7A92C8F3-AC22-4DEB-A2EC-2554DC8D73BD}" destId="{31358EE0-BB10-43BC-A957-D3CA69D515EC}" srcOrd="3" destOrd="0" parTransId="{07F5D923-FD2F-48B1-9F2C-CD05A655414D}" sibTransId="{96707E7C-D3EE-4DA2-9B02-A2E6DBA790B6}"/>
    <dgm:cxn modelId="{A4BB99BA-719D-478C-AB5D-519D66B43320}" type="presParOf" srcId="{21597178-9A98-45D7-949D-5A91C8339586}" destId="{97231986-1B00-495B-A9FF-9B167FEE79F9}" srcOrd="0" destOrd="0" presId="urn:microsoft.com/office/officeart/2009/layout/CircleArrowProcess"/>
    <dgm:cxn modelId="{7398137E-C0BD-4F0C-B283-A0FBAB2DAD96}" type="presParOf" srcId="{97231986-1B00-495B-A9FF-9B167FEE79F9}" destId="{A8C15A58-81A2-478B-BB78-4977C23AC4E7}" srcOrd="0" destOrd="0" presId="urn:microsoft.com/office/officeart/2009/layout/CircleArrowProcess"/>
    <dgm:cxn modelId="{871FD15F-8744-4E4A-98B2-301AD7C19FCC}" type="presParOf" srcId="{21597178-9A98-45D7-949D-5A91C8339586}" destId="{D04C3A4D-43F1-4AD7-AC9A-165FE1B30D90}" srcOrd="1" destOrd="0" presId="urn:microsoft.com/office/officeart/2009/layout/CircleArrowProcess"/>
    <dgm:cxn modelId="{2D2FDE0D-B094-4DA7-8FC1-05125CEFC237}" type="presParOf" srcId="{21597178-9A98-45D7-949D-5A91C8339586}" destId="{B83ED163-F375-42C9-A93C-C3D594C7F546}" srcOrd="2" destOrd="0" presId="urn:microsoft.com/office/officeart/2009/layout/CircleArrowProcess"/>
    <dgm:cxn modelId="{D6953CF6-3D28-4F05-8DCD-1BE4981095BF}" type="presParOf" srcId="{B83ED163-F375-42C9-A93C-C3D594C7F546}" destId="{FBA99393-B21E-4E9A-9F66-2D806D751DBB}" srcOrd="0" destOrd="0" presId="urn:microsoft.com/office/officeart/2009/layout/CircleArrowProcess"/>
    <dgm:cxn modelId="{B22663A5-F3C6-4454-B045-3D19EB02D207}" type="presParOf" srcId="{21597178-9A98-45D7-949D-5A91C8339586}" destId="{2A5857E5-A363-4815-9C88-2E37A4C26D1D}" srcOrd="3" destOrd="0" presId="urn:microsoft.com/office/officeart/2009/layout/CircleArrowProcess"/>
    <dgm:cxn modelId="{723E79DC-2D55-425D-8BD0-28451F594686}" type="presParOf" srcId="{21597178-9A98-45D7-949D-5A91C8339586}" destId="{836F54A1-98AF-47E5-AAB8-113681934E98}" srcOrd="4" destOrd="0" presId="urn:microsoft.com/office/officeart/2009/layout/CircleArrowProcess"/>
    <dgm:cxn modelId="{8D150494-4A15-4565-B5AC-B8BE2C0E7F7F}" type="presParOf" srcId="{836F54A1-98AF-47E5-AAB8-113681934E98}" destId="{98AC4827-19E4-400B-9C46-2BCD70E76AAE}" srcOrd="0" destOrd="0" presId="urn:microsoft.com/office/officeart/2009/layout/CircleArrowProcess"/>
    <dgm:cxn modelId="{267D509C-BD6F-413A-9514-50A19CB4D8BB}" type="presParOf" srcId="{21597178-9A98-45D7-949D-5A91C8339586}" destId="{93074BAF-58B2-4142-AB23-96CF0002D4B8}" srcOrd="5" destOrd="0" presId="urn:microsoft.com/office/officeart/2009/layout/CircleArrowProcess"/>
    <dgm:cxn modelId="{8609F80C-9947-4212-A02B-C177914C679F}" type="presParOf" srcId="{21597178-9A98-45D7-949D-5A91C8339586}" destId="{417B6C41-6EB4-4E89-9F9C-3836B45EA88C}" srcOrd="6" destOrd="0" presId="urn:microsoft.com/office/officeart/2009/layout/CircleArrowProcess"/>
    <dgm:cxn modelId="{5653DB35-838B-4C56-8938-1FCA99C69DC5}" type="presParOf" srcId="{21597178-9A98-45D7-949D-5A91C8339586}" destId="{DFD2E8AF-C389-47FB-BAC2-CB10262FCDB2}" srcOrd="7" destOrd="0" presId="urn:microsoft.com/office/officeart/2009/layout/CircleArrowProcess"/>
    <dgm:cxn modelId="{15DD382B-3FCE-415D-A9EF-059985AFD6A0}" type="presParOf" srcId="{DFD2E8AF-C389-47FB-BAC2-CB10262FCDB2}" destId="{137ED7C4-E38B-4113-97E0-7A2B7728586B}" srcOrd="0" destOrd="0" presId="urn:microsoft.com/office/officeart/2009/layout/CircleArrowProcess"/>
    <dgm:cxn modelId="{DEFC4E8A-5BFD-4F49-BD1A-C4D05319A090}" type="presParOf" srcId="{21597178-9A98-45D7-949D-5A91C8339586}" destId="{1FDEF23C-3EC8-4A4D-9BE6-174AC30B4FA8}"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0D741D-77D3-4E1D-8E02-0D89FC6D327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tr-TR"/>
        </a:p>
      </dgm:t>
    </dgm:pt>
    <dgm:pt modelId="{2E640B62-A88C-4559-A988-10E6FAD27C0D}">
      <dgm:prSet/>
      <dgm:spPr/>
      <dgm:t>
        <a:bodyPr/>
        <a:lstStyle/>
        <a:p>
          <a:r>
            <a:rPr lang="tr-TR" b="0" baseline="0" dirty="0"/>
            <a:t>2006/2007 Sınıf Rehberlik Programı </a:t>
          </a:r>
          <a:endParaRPr lang="tr-TR" dirty="0"/>
        </a:p>
      </dgm:t>
    </dgm:pt>
    <dgm:pt modelId="{07C9B578-A010-48B2-B704-55E9AB9CCDB0}" type="parTrans" cxnId="{84A8088B-ED2A-4C68-8FA2-56477A025DEF}">
      <dgm:prSet/>
      <dgm:spPr/>
      <dgm:t>
        <a:bodyPr/>
        <a:lstStyle/>
        <a:p>
          <a:endParaRPr lang="tr-TR"/>
        </a:p>
      </dgm:t>
    </dgm:pt>
    <dgm:pt modelId="{8E92E3E8-1D1C-472C-B565-1AEBCC1E46A1}" type="sibTrans" cxnId="{84A8088B-ED2A-4C68-8FA2-56477A025DEF}">
      <dgm:prSet/>
      <dgm:spPr/>
      <dgm:t>
        <a:bodyPr/>
        <a:lstStyle/>
        <a:p>
          <a:endParaRPr lang="tr-TR"/>
        </a:p>
      </dgm:t>
    </dgm:pt>
    <dgm:pt modelId="{4DEEEC62-C1AE-428D-8B75-E7039BCC1931}" type="pres">
      <dgm:prSet presAssocID="{750D741D-77D3-4E1D-8E02-0D89FC6D3273}" presName="linear" presStyleCnt="0">
        <dgm:presLayoutVars>
          <dgm:animLvl val="lvl"/>
          <dgm:resizeHandles val="exact"/>
        </dgm:presLayoutVars>
      </dgm:prSet>
      <dgm:spPr/>
    </dgm:pt>
    <dgm:pt modelId="{CC302D64-A449-4168-8C22-0DAC6DED915F}" type="pres">
      <dgm:prSet presAssocID="{2E640B62-A88C-4559-A988-10E6FAD27C0D}" presName="parentText" presStyleLbl="node1" presStyleIdx="0" presStyleCnt="1">
        <dgm:presLayoutVars>
          <dgm:chMax val="0"/>
          <dgm:bulletEnabled val="1"/>
        </dgm:presLayoutVars>
      </dgm:prSet>
      <dgm:spPr/>
    </dgm:pt>
  </dgm:ptLst>
  <dgm:cxnLst>
    <dgm:cxn modelId="{84E5F761-0B81-47C1-9822-E8BB9894A4AD}" type="presOf" srcId="{2E640B62-A88C-4559-A988-10E6FAD27C0D}" destId="{CC302D64-A449-4168-8C22-0DAC6DED915F}" srcOrd="0" destOrd="0" presId="urn:microsoft.com/office/officeart/2005/8/layout/vList2"/>
    <dgm:cxn modelId="{84A8088B-ED2A-4C68-8FA2-56477A025DEF}" srcId="{750D741D-77D3-4E1D-8E02-0D89FC6D3273}" destId="{2E640B62-A88C-4559-A988-10E6FAD27C0D}" srcOrd="0" destOrd="0" parTransId="{07C9B578-A010-48B2-B704-55E9AB9CCDB0}" sibTransId="{8E92E3E8-1D1C-472C-B565-1AEBCC1E46A1}"/>
    <dgm:cxn modelId="{6F495FD8-02DF-413D-847D-B923373C7943}" type="presOf" srcId="{750D741D-77D3-4E1D-8E02-0D89FC6D3273}" destId="{4DEEEC62-C1AE-428D-8B75-E7039BCC1931}" srcOrd="0" destOrd="0" presId="urn:microsoft.com/office/officeart/2005/8/layout/vList2"/>
    <dgm:cxn modelId="{F5D64A66-F2F8-4C7F-A402-CC8C679CEACD}" type="presParOf" srcId="{4DEEEC62-C1AE-428D-8B75-E7039BCC1931}" destId="{CC302D64-A449-4168-8C22-0DAC6DED915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844648-26FB-48C3-9F80-74BF9702DC9D}"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tr-TR"/>
        </a:p>
      </dgm:t>
    </dgm:pt>
    <dgm:pt modelId="{96D6FB8B-4829-4818-8546-589979B18CD1}">
      <dgm:prSet/>
      <dgm:spPr/>
      <dgm:t>
        <a:bodyPr/>
        <a:lstStyle/>
        <a:p>
          <a:r>
            <a:rPr lang="tr-TR"/>
            <a:t>Programda öğrenci merkezli bir yaklaşım ile öğrencilerin aktif katılımı sağlanması amaçlanmıştır. </a:t>
          </a:r>
        </a:p>
      </dgm:t>
    </dgm:pt>
    <dgm:pt modelId="{50897EE6-EDBE-4C76-A421-416308B63D79}" type="parTrans" cxnId="{3E39BC48-E48F-48D1-BFEA-58690FE78FA1}">
      <dgm:prSet/>
      <dgm:spPr/>
      <dgm:t>
        <a:bodyPr/>
        <a:lstStyle/>
        <a:p>
          <a:endParaRPr lang="tr-TR"/>
        </a:p>
      </dgm:t>
    </dgm:pt>
    <dgm:pt modelId="{6A4F4BDD-117B-423A-9E03-2FBF6238016E}" type="sibTrans" cxnId="{3E39BC48-E48F-48D1-BFEA-58690FE78FA1}">
      <dgm:prSet/>
      <dgm:spPr/>
      <dgm:t>
        <a:bodyPr/>
        <a:lstStyle/>
        <a:p>
          <a:endParaRPr lang="tr-TR"/>
        </a:p>
      </dgm:t>
    </dgm:pt>
    <dgm:pt modelId="{A5FD881F-D0F3-45A7-AC48-1C478E9C8ACE}">
      <dgm:prSet/>
      <dgm:spPr/>
      <dgm:t>
        <a:bodyPr/>
        <a:lstStyle/>
        <a:p>
          <a:r>
            <a:rPr lang="tr-TR" dirty="0"/>
            <a:t>Programda kazanımların değerlendirilmesinin süreç ağırlıklı olması öngörülmüştür. </a:t>
          </a:r>
        </a:p>
      </dgm:t>
    </dgm:pt>
    <dgm:pt modelId="{231A6A2C-B10C-44F5-99BD-E497CA37AD26}" type="parTrans" cxnId="{3FE86DEC-4E6D-4EDD-A648-751267224369}">
      <dgm:prSet/>
      <dgm:spPr/>
      <dgm:t>
        <a:bodyPr/>
        <a:lstStyle/>
        <a:p>
          <a:endParaRPr lang="tr-TR"/>
        </a:p>
      </dgm:t>
    </dgm:pt>
    <dgm:pt modelId="{67DE8CF4-301D-4036-A723-99504DE84B77}" type="sibTrans" cxnId="{3FE86DEC-4E6D-4EDD-A648-751267224369}">
      <dgm:prSet/>
      <dgm:spPr/>
      <dgm:t>
        <a:bodyPr/>
        <a:lstStyle/>
        <a:p>
          <a:endParaRPr lang="tr-TR"/>
        </a:p>
      </dgm:t>
    </dgm:pt>
    <dgm:pt modelId="{9F4FD496-6860-4C9F-9F87-54E2AF65564D}">
      <dgm:prSet/>
      <dgm:spPr/>
      <dgm:t>
        <a:bodyPr/>
        <a:lstStyle/>
        <a:p>
          <a:r>
            <a:rPr lang="tr-TR"/>
            <a:t>Hesap verilebilirlik açısından eleştirilmiştir. </a:t>
          </a:r>
        </a:p>
      </dgm:t>
    </dgm:pt>
    <dgm:pt modelId="{5DDA2B29-7100-4C82-8FC3-60B13F4A1EA1}" type="parTrans" cxnId="{9FA69E2D-F692-4572-A316-A3E59AE422E1}">
      <dgm:prSet/>
      <dgm:spPr/>
      <dgm:t>
        <a:bodyPr/>
        <a:lstStyle/>
        <a:p>
          <a:endParaRPr lang="tr-TR"/>
        </a:p>
      </dgm:t>
    </dgm:pt>
    <dgm:pt modelId="{59FFBD63-5439-4F3F-A935-18842A92A2E7}" type="sibTrans" cxnId="{9FA69E2D-F692-4572-A316-A3E59AE422E1}">
      <dgm:prSet/>
      <dgm:spPr/>
      <dgm:t>
        <a:bodyPr/>
        <a:lstStyle/>
        <a:p>
          <a:endParaRPr lang="tr-TR"/>
        </a:p>
      </dgm:t>
    </dgm:pt>
    <dgm:pt modelId="{E8D335B9-1176-4635-9D79-708F4F9BAD10}" type="pres">
      <dgm:prSet presAssocID="{D5844648-26FB-48C3-9F80-74BF9702DC9D}" presName="linear" presStyleCnt="0">
        <dgm:presLayoutVars>
          <dgm:animLvl val="lvl"/>
          <dgm:resizeHandles val="exact"/>
        </dgm:presLayoutVars>
      </dgm:prSet>
      <dgm:spPr/>
    </dgm:pt>
    <dgm:pt modelId="{39E9E984-62BA-483F-9F5D-99E61FB01D56}" type="pres">
      <dgm:prSet presAssocID="{96D6FB8B-4829-4818-8546-589979B18CD1}" presName="parentText" presStyleLbl="node1" presStyleIdx="0" presStyleCnt="3" custLinFactY="-17" custLinFactNeighborY="-100000">
        <dgm:presLayoutVars>
          <dgm:chMax val="0"/>
          <dgm:bulletEnabled val="1"/>
        </dgm:presLayoutVars>
      </dgm:prSet>
      <dgm:spPr/>
    </dgm:pt>
    <dgm:pt modelId="{5919C3A4-AFA2-4D7E-BC11-F77EFEBC2566}" type="pres">
      <dgm:prSet presAssocID="{6A4F4BDD-117B-423A-9E03-2FBF6238016E}" presName="spacer" presStyleCnt="0"/>
      <dgm:spPr/>
    </dgm:pt>
    <dgm:pt modelId="{52D19CA9-E838-4F94-B7B8-E7EE9137CDF1}" type="pres">
      <dgm:prSet presAssocID="{A5FD881F-D0F3-45A7-AC48-1C478E9C8ACE}" presName="parentText" presStyleLbl="node1" presStyleIdx="1" presStyleCnt="3">
        <dgm:presLayoutVars>
          <dgm:chMax val="0"/>
          <dgm:bulletEnabled val="1"/>
        </dgm:presLayoutVars>
      </dgm:prSet>
      <dgm:spPr/>
    </dgm:pt>
    <dgm:pt modelId="{DC1EFC4F-E2E6-4123-AD39-9B44E51CF4BA}" type="pres">
      <dgm:prSet presAssocID="{67DE8CF4-301D-4036-A723-99504DE84B77}" presName="spacer" presStyleCnt="0"/>
      <dgm:spPr/>
    </dgm:pt>
    <dgm:pt modelId="{FEE81CA9-A00B-4BFF-9788-3CE0212F968B}" type="pres">
      <dgm:prSet presAssocID="{9F4FD496-6860-4C9F-9F87-54E2AF65564D}" presName="parentText" presStyleLbl="node1" presStyleIdx="2" presStyleCnt="3">
        <dgm:presLayoutVars>
          <dgm:chMax val="0"/>
          <dgm:bulletEnabled val="1"/>
        </dgm:presLayoutVars>
      </dgm:prSet>
      <dgm:spPr/>
    </dgm:pt>
  </dgm:ptLst>
  <dgm:cxnLst>
    <dgm:cxn modelId="{9FA69E2D-F692-4572-A316-A3E59AE422E1}" srcId="{D5844648-26FB-48C3-9F80-74BF9702DC9D}" destId="{9F4FD496-6860-4C9F-9F87-54E2AF65564D}" srcOrd="2" destOrd="0" parTransId="{5DDA2B29-7100-4C82-8FC3-60B13F4A1EA1}" sibTransId="{59FFBD63-5439-4F3F-A935-18842A92A2E7}"/>
    <dgm:cxn modelId="{3E39BC48-E48F-48D1-BFEA-58690FE78FA1}" srcId="{D5844648-26FB-48C3-9F80-74BF9702DC9D}" destId="{96D6FB8B-4829-4818-8546-589979B18CD1}" srcOrd="0" destOrd="0" parTransId="{50897EE6-EDBE-4C76-A421-416308B63D79}" sibTransId="{6A4F4BDD-117B-423A-9E03-2FBF6238016E}"/>
    <dgm:cxn modelId="{47D58D98-631D-414F-8A2F-F7813B74CFF1}" type="presOf" srcId="{9F4FD496-6860-4C9F-9F87-54E2AF65564D}" destId="{FEE81CA9-A00B-4BFF-9788-3CE0212F968B}" srcOrd="0" destOrd="0" presId="urn:microsoft.com/office/officeart/2005/8/layout/vList2"/>
    <dgm:cxn modelId="{025BE0AA-836D-4966-AB98-F0C01923A553}" type="presOf" srcId="{D5844648-26FB-48C3-9F80-74BF9702DC9D}" destId="{E8D335B9-1176-4635-9D79-708F4F9BAD10}" srcOrd="0" destOrd="0" presId="urn:microsoft.com/office/officeart/2005/8/layout/vList2"/>
    <dgm:cxn modelId="{5B61F3BC-F5B3-4FD7-A945-77C82BD93D02}" type="presOf" srcId="{A5FD881F-D0F3-45A7-AC48-1C478E9C8ACE}" destId="{52D19CA9-E838-4F94-B7B8-E7EE9137CDF1}" srcOrd="0" destOrd="0" presId="urn:microsoft.com/office/officeart/2005/8/layout/vList2"/>
    <dgm:cxn modelId="{5E2C14D1-37C7-4C1F-AC53-A81903A15BEF}" type="presOf" srcId="{96D6FB8B-4829-4818-8546-589979B18CD1}" destId="{39E9E984-62BA-483F-9F5D-99E61FB01D56}" srcOrd="0" destOrd="0" presId="urn:microsoft.com/office/officeart/2005/8/layout/vList2"/>
    <dgm:cxn modelId="{3FE86DEC-4E6D-4EDD-A648-751267224369}" srcId="{D5844648-26FB-48C3-9F80-74BF9702DC9D}" destId="{A5FD881F-D0F3-45A7-AC48-1C478E9C8ACE}" srcOrd="1" destOrd="0" parTransId="{231A6A2C-B10C-44F5-99BD-E497CA37AD26}" sibTransId="{67DE8CF4-301D-4036-A723-99504DE84B77}"/>
    <dgm:cxn modelId="{3D3D07AF-D0DA-4E51-9DB0-88578FF92812}" type="presParOf" srcId="{E8D335B9-1176-4635-9D79-708F4F9BAD10}" destId="{39E9E984-62BA-483F-9F5D-99E61FB01D56}" srcOrd="0" destOrd="0" presId="urn:microsoft.com/office/officeart/2005/8/layout/vList2"/>
    <dgm:cxn modelId="{76FFFE57-B83B-4D61-9606-09EF10B0A497}" type="presParOf" srcId="{E8D335B9-1176-4635-9D79-708F4F9BAD10}" destId="{5919C3A4-AFA2-4D7E-BC11-F77EFEBC2566}" srcOrd="1" destOrd="0" presId="urn:microsoft.com/office/officeart/2005/8/layout/vList2"/>
    <dgm:cxn modelId="{5520E91A-5476-41B7-8084-FC5B5420D537}" type="presParOf" srcId="{E8D335B9-1176-4635-9D79-708F4F9BAD10}" destId="{52D19CA9-E838-4F94-B7B8-E7EE9137CDF1}" srcOrd="2" destOrd="0" presId="urn:microsoft.com/office/officeart/2005/8/layout/vList2"/>
    <dgm:cxn modelId="{96551290-2711-4E1B-9CB8-EF18B4C7DD98}" type="presParOf" srcId="{E8D335B9-1176-4635-9D79-708F4F9BAD10}" destId="{DC1EFC4F-E2E6-4123-AD39-9B44E51CF4BA}" srcOrd="3" destOrd="0" presId="urn:microsoft.com/office/officeart/2005/8/layout/vList2"/>
    <dgm:cxn modelId="{5B6E5F70-F4AC-4D36-9041-615829BBCC9D}" type="presParOf" srcId="{E8D335B9-1176-4635-9D79-708F4F9BAD10}" destId="{FEE81CA9-A00B-4BFF-9788-3CE0212F968B}"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BA1273-6CFB-4390-8BE6-52D95E1FDBF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tr-TR"/>
        </a:p>
      </dgm:t>
    </dgm:pt>
    <dgm:pt modelId="{D804D2DA-F98C-4067-AAC2-86E7A41E8BF1}">
      <dgm:prSet/>
      <dgm:spPr/>
      <dgm:t>
        <a:bodyPr/>
        <a:lstStyle/>
        <a:p>
          <a:r>
            <a:rPr lang="tr-TR" b="0" baseline="0"/>
            <a:t>2020 Sınıf Rehberlik Programı </a:t>
          </a:r>
          <a:endParaRPr lang="tr-TR"/>
        </a:p>
      </dgm:t>
    </dgm:pt>
    <dgm:pt modelId="{B4AA13B8-DA04-4F5E-835A-C7047C2B01BA}" type="parTrans" cxnId="{73B46850-8846-413D-8602-AC1F578B2373}">
      <dgm:prSet/>
      <dgm:spPr/>
      <dgm:t>
        <a:bodyPr/>
        <a:lstStyle/>
        <a:p>
          <a:endParaRPr lang="tr-TR"/>
        </a:p>
      </dgm:t>
    </dgm:pt>
    <dgm:pt modelId="{22E8C428-ABF1-4E3C-B37E-E9F13D7D8798}" type="sibTrans" cxnId="{73B46850-8846-413D-8602-AC1F578B2373}">
      <dgm:prSet/>
      <dgm:spPr/>
      <dgm:t>
        <a:bodyPr/>
        <a:lstStyle/>
        <a:p>
          <a:endParaRPr lang="tr-TR"/>
        </a:p>
      </dgm:t>
    </dgm:pt>
    <dgm:pt modelId="{A543DA4E-7869-49E6-BBAE-018D4E057761}" type="pres">
      <dgm:prSet presAssocID="{17BA1273-6CFB-4390-8BE6-52D95E1FDBFE}" presName="linear" presStyleCnt="0">
        <dgm:presLayoutVars>
          <dgm:animLvl val="lvl"/>
          <dgm:resizeHandles val="exact"/>
        </dgm:presLayoutVars>
      </dgm:prSet>
      <dgm:spPr/>
    </dgm:pt>
    <dgm:pt modelId="{1C5CD788-3ED6-40F8-A7BC-40209E0D9905}" type="pres">
      <dgm:prSet presAssocID="{D804D2DA-F98C-4067-AAC2-86E7A41E8BF1}" presName="parentText" presStyleLbl="node1" presStyleIdx="0" presStyleCnt="1">
        <dgm:presLayoutVars>
          <dgm:chMax val="0"/>
          <dgm:bulletEnabled val="1"/>
        </dgm:presLayoutVars>
      </dgm:prSet>
      <dgm:spPr/>
    </dgm:pt>
  </dgm:ptLst>
  <dgm:cxnLst>
    <dgm:cxn modelId="{002D4725-A30B-45B6-A441-C674CC2AEE61}" type="presOf" srcId="{D804D2DA-F98C-4067-AAC2-86E7A41E8BF1}" destId="{1C5CD788-3ED6-40F8-A7BC-40209E0D9905}" srcOrd="0" destOrd="0" presId="urn:microsoft.com/office/officeart/2005/8/layout/vList2"/>
    <dgm:cxn modelId="{DD0CA626-7D03-433E-94CB-7C3B73499BD1}" type="presOf" srcId="{17BA1273-6CFB-4390-8BE6-52D95E1FDBFE}" destId="{A543DA4E-7869-49E6-BBAE-018D4E057761}" srcOrd="0" destOrd="0" presId="urn:microsoft.com/office/officeart/2005/8/layout/vList2"/>
    <dgm:cxn modelId="{73B46850-8846-413D-8602-AC1F578B2373}" srcId="{17BA1273-6CFB-4390-8BE6-52D95E1FDBFE}" destId="{D804D2DA-F98C-4067-AAC2-86E7A41E8BF1}" srcOrd="0" destOrd="0" parTransId="{B4AA13B8-DA04-4F5E-835A-C7047C2B01BA}" sibTransId="{22E8C428-ABF1-4E3C-B37E-E9F13D7D8798}"/>
    <dgm:cxn modelId="{74A65ED5-3CDB-4E95-9016-E85F8D303418}" type="presParOf" srcId="{A543DA4E-7869-49E6-BBAE-018D4E057761}" destId="{1C5CD788-3ED6-40F8-A7BC-40209E0D9905}"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C1AF33-966C-490F-93A8-B152A9B58B2F}"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tr-TR"/>
        </a:p>
      </dgm:t>
    </dgm:pt>
    <dgm:pt modelId="{7AAA4BB7-A0EA-4C75-A8FD-C83AC226C015}">
      <dgm:prSet/>
      <dgm:spPr/>
      <dgm:t>
        <a:bodyPr/>
        <a:lstStyle/>
        <a:p>
          <a:r>
            <a:rPr lang="tr-TR" dirty="0"/>
            <a:t>Eski programa benzer olarak öğrenci merkezli yaklaşım temel alınmış ve  öğrencilerin aktif katılımda bulunmaları önemsenmiş buna ek olarak yıl sonu kazanımları ile </a:t>
          </a:r>
          <a:r>
            <a:rPr lang="tr-TR" b="1" dirty="0"/>
            <a:t>öğrencilerin yansıtıcı düşünce geliştirmeleri vurgulanmıştır. </a:t>
          </a:r>
          <a:endParaRPr lang="tr-TR" dirty="0"/>
        </a:p>
      </dgm:t>
    </dgm:pt>
    <dgm:pt modelId="{1D45FB45-02D5-4B0E-9D5A-9C9A2A1F05C1}" type="parTrans" cxnId="{DD7FCCC3-6377-491F-B092-F6683B7E84A9}">
      <dgm:prSet/>
      <dgm:spPr/>
      <dgm:t>
        <a:bodyPr/>
        <a:lstStyle/>
        <a:p>
          <a:endParaRPr lang="tr-TR"/>
        </a:p>
      </dgm:t>
    </dgm:pt>
    <dgm:pt modelId="{5BE0C9CE-5ECE-45F2-988D-BD30D6E6E842}" type="sibTrans" cxnId="{DD7FCCC3-6377-491F-B092-F6683B7E84A9}">
      <dgm:prSet/>
      <dgm:spPr/>
      <dgm:t>
        <a:bodyPr/>
        <a:lstStyle/>
        <a:p>
          <a:endParaRPr lang="tr-TR"/>
        </a:p>
      </dgm:t>
    </dgm:pt>
    <dgm:pt modelId="{680A1EC1-EE8D-4514-9FA1-5221F16FAA8E}">
      <dgm:prSet/>
      <dgm:spPr/>
      <dgm:t>
        <a:bodyPr/>
        <a:lstStyle/>
        <a:p>
          <a:r>
            <a:rPr lang="tr-TR"/>
            <a:t>Programda değerleme süreci için sadece süreç ağırlıklı değil algıya ve sonuca dayalı da değerlendirmeler yapılması öngörülmekte ve bu şekilde hesap verilebilirliğin geliştirilmesi amaçlanmaktadır. </a:t>
          </a:r>
        </a:p>
      </dgm:t>
    </dgm:pt>
    <dgm:pt modelId="{C4B1A0AF-B8B6-466D-8039-F391B2B6A9FA}" type="parTrans" cxnId="{5FE03019-54C1-414C-9634-626F77E21B26}">
      <dgm:prSet/>
      <dgm:spPr/>
      <dgm:t>
        <a:bodyPr/>
        <a:lstStyle/>
        <a:p>
          <a:endParaRPr lang="tr-TR"/>
        </a:p>
      </dgm:t>
    </dgm:pt>
    <dgm:pt modelId="{DAB7A20E-B12E-4CED-B96A-8C6CA0B79CD1}" type="sibTrans" cxnId="{5FE03019-54C1-414C-9634-626F77E21B26}">
      <dgm:prSet/>
      <dgm:spPr/>
      <dgm:t>
        <a:bodyPr/>
        <a:lstStyle/>
        <a:p>
          <a:endParaRPr lang="tr-TR"/>
        </a:p>
      </dgm:t>
    </dgm:pt>
    <dgm:pt modelId="{2BC8236E-CF92-4721-B925-C5530D5A033C}" type="pres">
      <dgm:prSet presAssocID="{78C1AF33-966C-490F-93A8-B152A9B58B2F}" presName="linear" presStyleCnt="0">
        <dgm:presLayoutVars>
          <dgm:animLvl val="lvl"/>
          <dgm:resizeHandles val="exact"/>
        </dgm:presLayoutVars>
      </dgm:prSet>
      <dgm:spPr/>
    </dgm:pt>
    <dgm:pt modelId="{E8209FB1-BFE6-4033-8D03-CAF7506A094C}" type="pres">
      <dgm:prSet presAssocID="{7AAA4BB7-A0EA-4C75-A8FD-C83AC226C015}" presName="parentText" presStyleLbl="node1" presStyleIdx="0" presStyleCnt="2">
        <dgm:presLayoutVars>
          <dgm:chMax val="0"/>
          <dgm:bulletEnabled val="1"/>
        </dgm:presLayoutVars>
      </dgm:prSet>
      <dgm:spPr/>
    </dgm:pt>
    <dgm:pt modelId="{84746E9D-67C0-4254-B265-37DE97B21CB9}" type="pres">
      <dgm:prSet presAssocID="{5BE0C9CE-5ECE-45F2-988D-BD30D6E6E842}" presName="spacer" presStyleCnt="0"/>
      <dgm:spPr/>
    </dgm:pt>
    <dgm:pt modelId="{E1A04FD1-241B-47C0-AD32-753429F5FA51}" type="pres">
      <dgm:prSet presAssocID="{680A1EC1-EE8D-4514-9FA1-5221F16FAA8E}" presName="parentText" presStyleLbl="node1" presStyleIdx="1" presStyleCnt="2">
        <dgm:presLayoutVars>
          <dgm:chMax val="0"/>
          <dgm:bulletEnabled val="1"/>
        </dgm:presLayoutVars>
      </dgm:prSet>
      <dgm:spPr/>
    </dgm:pt>
  </dgm:ptLst>
  <dgm:cxnLst>
    <dgm:cxn modelId="{5FE03019-54C1-414C-9634-626F77E21B26}" srcId="{78C1AF33-966C-490F-93A8-B152A9B58B2F}" destId="{680A1EC1-EE8D-4514-9FA1-5221F16FAA8E}" srcOrd="1" destOrd="0" parTransId="{C4B1A0AF-B8B6-466D-8039-F391B2B6A9FA}" sibTransId="{DAB7A20E-B12E-4CED-B96A-8C6CA0B79CD1}"/>
    <dgm:cxn modelId="{48DF401C-38FA-4B3B-A92E-1FF1D185760E}" type="presOf" srcId="{7AAA4BB7-A0EA-4C75-A8FD-C83AC226C015}" destId="{E8209FB1-BFE6-4033-8D03-CAF7506A094C}" srcOrd="0" destOrd="0" presId="urn:microsoft.com/office/officeart/2005/8/layout/vList2"/>
    <dgm:cxn modelId="{5827F46D-0F9B-453E-AF2C-FDE26FF35EBF}" type="presOf" srcId="{680A1EC1-EE8D-4514-9FA1-5221F16FAA8E}" destId="{E1A04FD1-241B-47C0-AD32-753429F5FA51}" srcOrd="0" destOrd="0" presId="urn:microsoft.com/office/officeart/2005/8/layout/vList2"/>
    <dgm:cxn modelId="{6D715751-CD15-453B-8BC1-8D088D892B8F}" type="presOf" srcId="{78C1AF33-966C-490F-93A8-B152A9B58B2F}" destId="{2BC8236E-CF92-4721-B925-C5530D5A033C}" srcOrd="0" destOrd="0" presId="urn:microsoft.com/office/officeart/2005/8/layout/vList2"/>
    <dgm:cxn modelId="{DD7FCCC3-6377-491F-B092-F6683B7E84A9}" srcId="{78C1AF33-966C-490F-93A8-B152A9B58B2F}" destId="{7AAA4BB7-A0EA-4C75-A8FD-C83AC226C015}" srcOrd="0" destOrd="0" parTransId="{1D45FB45-02D5-4B0E-9D5A-9C9A2A1F05C1}" sibTransId="{5BE0C9CE-5ECE-45F2-988D-BD30D6E6E842}"/>
    <dgm:cxn modelId="{28DCD7AF-E39B-4436-9635-8B01D4DD6DB1}" type="presParOf" srcId="{2BC8236E-CF92-4721-B925-C5530D5A033C}" destId="{E8209FB1-BFE6-4033-8D03-CAF7506A094C}" srcOrd="0" destOrd="0" presId="urn:microsoft.com/office/officeart/2005/8/layout/vList2"/>
    <dgm:cxn modelId="{B3472253-419B-4F9E-B4BC-B5747D947F1E}" type="presParOf" srcId="{2BC8236E-CF92-4721-B925-C5530D5A033C}" destId="{84746E9D-67C0-4254-B265-37DE97B21CB9}" srcOrd="1" destOrd="0" presId="urn:microsoft.com/office/officeart/2005/8/layout/vList2"/>
    <dgm:cxn modelId="{7F5A794F-740F-446F-A643-4C03407E7F4F}" type="presParOf" srcId="{2BC8236E-CF92-4721-B925-C5530D5A033C}" destId="{E1A04FD1-241B-47C0-AD32-753429F5FA51}" srcOrd="2"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FB686F-ADFA-425E-BEF3-93FA6073AF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CFF96E96-D0D3-41D9-8054-C916CC6B10AF}">
      <dgm:prSet/>
      <dgm:spPr/>
      <dgm:t>
        <a:bodyPr/>
        <a:lstStyle/>
        <a:p>
          <a:r>
            <a:rPr lang="tr-TR" b="1" baseline="0"/>
            <a:t>2020 SRP İLE 2006-2007 SRP ARASINDAKİ FARKLAR </a:t>
          </a:r>
          <a:br>
            <a:rPr lang="tr-TR" b="1" baseline="0"/>
          </a:br>
          <a:endParaRPr lang="tr-TR"/>
        </a:p>
      </dgm:t>
    </dgm:pt>
    <dgm:pt modelId="{38A4B13F-624E-4E3F-A8F1-AD57A1AF1C5F}" type="parTrans" cxnId="{1D38276C-EA55-4906-B92B-002A24777C0C}">
      <dgm:prSet/>
      <dgm:spPr/>
      <dgm:t>
        <a:bodyPr/>
        <a:lstStyle/>
        <a:p>
          <a:endParaRPr lang="tr-TR"/>
        </a:p>
      </dgm:t>
    </dgm:pt>
    <dgm:pt modelId="{4105050C-B7D9-446A-9EE9-E09C4A494CB9}" type="sibTrans" cxnId="{1D38276C-EA55-4906-B92B-002A24777C0C}">
      <dgm:prSet/>
      <dgm:spPr/>
      <dgm:t>
        <a:bodyPr/>
        <a:lstStyle/>
        <a:p>
          <a:endParaRPr lang="tr-TR"/>
        </a:p>
      </dgm:t>
    </dgm:pt>
    <dgm:pt modelId="{818FBC8D-6139-47FF-9EF2-ECC38F47D712}" type="pres">
      <dgm:prSet presAssocID="{C0FB686F-ADFA-425E-BEF3-93FA6073AFC6}" presName="linear" presStyleCnt="0">
        <dgm:presLayoutVars>
          <dgm:animLvl val="lvl"/>
          <dgm:resizeHandles val="exact"/>
        </dgm:presLayoutVars>
      </dgm:prSet>
      <dgm:spPr/>
    </dgm:pt>
    <dgm:pt modelId="{37CD7C73-3835-4C76-93D4-A1215278FA30}" type="pres">
      <dgm:prSet presAssocID="{CFF96E96-D0D3-41D9-8054-C916CC6B10AF}" presName="parentText" presStyleLbl="node1" presStyleIdx="0" presStyleCnt="1">
        <dgm:presLayoutVars>
          <dgm:chMax val="0"/>
          <dgm:bulletEnabled val="1"/>
        </dgm:presLayoutVars>
      </dgm:prSet>
      <dgm:spPr/>
    </dgm:pt>
  </dgm:ptLst>
  <dgm:cxnLst>
    <dgm:cxn modelId="{DECECD3E-0C67-42CF-B950-3C3ACBB34E5B}" type="presOf" srcId="{CFF96E96-D0D3-41D9-8054-C916CC6B10AF}" destId="{37CD7C73-3835-4C76-93D4-A1215278FA30}" srcOrd="0" destOrd="0" presId="urn:microsoft.com/office/officeart/2005/8/layout/vList2"/>
    <dgm:cxn modelId="{1D38276C-EA55-4906-B92B-002A24777C0C}" srcId="{C0FB686F-ADFA-425E-BEF3-93FA6073AFC6}" destId="{CFF96E96-D0D3-41D9-8054-C916CC6B10AF}" srcOrd="0" destOrd="0" parTransId="{38A4B13F-624E-4E3F-A8F1-AD57A1AF1C5F}" sibTransId="{4105050C-B7D9-446A-9EE9-E09C4A494CB9}"/>
    <dgm:cxn modelId="{AE98F4F2-95F7-457A-82AA-0B8FBBFCCCD7}" type="presOf" srcId="{C0FB686F-ADFA-425E-BEF3-93FA6073AFC6}" destId="{818FBC8D-6139-47FF-9EF2-ECC38F47D712}" srcOrd="0" destOrd="0" presId="urn:microsoft.com/office/officeart/2005/8/layout/vList2"/>
    <dgm:cxn modelId="{BE275CFB-21EF-467D-B7FD-CCBE15E0BF5D}" type="presParOf" srcId="{818FBC8D-6139-47FF-9EF2-ECC38F47D712}" destId="{37CD7C73-3835-4C76-93D4-A1215278FA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F69109-23DC-4683-9676-311E994E651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20C53B8D-CBB0-4EFC-B5D0-4AFE7987E856}">
      <dgm:prSet/>
      <dgm:spPr/>
      <dgm:t>
        <a:bodyPr/>
        <a:lstStyle/>
        <a:p>
          <a:r>
            <a:rPr lang="tr-TR" b="1" baseline="0"/>
            <a:t>EN ÖNCELİKLİ FARK: GELİŞİM ALANLARI </a:t>
          </a:r>
          <a:endParaRPr lang="tr-TR"/>
        </a:p>
      </dgm:t>
    </dgm:pt>
    <dgm:pt modelId="{477F45EC-2BE6-4058-BF60-A1025A962232}" type="parTrans" cxnId="{13CDB959-D306-4250-9ABC-B7A2722E2ED7}">
      <dgm:prSet/>
      <dgm:spPr/>
      <dgm:t>
        <a:bodyPr/>
        <a:lstStyle/>
        <a:p>
          <a:endParaRPr lang="tr-TR"/>
        </a:p>
      </dgm:t>
    </dgm:pt>
    <dgm:pt modelId="{7A9C4234-A8D2-441C-A4DD-9D5C91884DAC}" type="sibTrans" cxnId="{13CDB959-D306-4250-9ABC-B7A2722E2ED7}">
      <dgm:prSet/>
      <dgm:spPr/>
      <dgm:t>
        <a:bodyPr/>
        <a:lstStyle/>
        <a:p>
          <a:endParaRPr lang="tr-TR"/>
        </a:p>
      </dgm:t>
    </dgm:pt>
    <dgm:pt modelId="{4D5706D4-53A1-48C2-8715-BC9BB6BEB7C7}" type="pres">
      <dgm:prSet presAssocID="{0AF69109-23DC-4683-9676-311E994E651C}" presName="linear" presStyleCnt="0">
        <dgm:presLayoutVars>
          <dgm:animLvl val="lvl"/>
          <dgm:resizeHandles val="exact"/>
        </dgm:presLayoutVars>
      </dgm:prSet>
      <dgm:spPr/>
    </dgm:pt>
    <dgm:pt modelId="{D4AF822E-EABC-4A60-8E25-0E8FEE23F6B6}" type="pres">
      <dgm:prSet presAssocID="{20C53B8D-CBB0-4EFC-B5D0-4AFE7987E856}" presName="parentText" presStyleLbl="node1" presStyleIdx="0" presStyleCnt="1">
        <dgm:presLayoutVars>
          <dgm:chMax val="0"/>
          <dgm:bulletEnabled val="1"/>
        </dgm:presLayoutVars>
      </dgm:prSet>
      <dgm:spPr/>
    </dgm:pt>
  </dgm:ptLst>
  <dgm:cxnLst>
    <dgm:cxn modelId="{38FDD56E-B43A-4BD8-8032-A2956C895891}" type="presOf" srcId="{0AF69109-23DC-4683-9676-311E994E651C}" destId="{4D5706D4-53A1-48C2-8715-BC9BB6BEB7C7}" srcOrd="0" destOrd="0" presId="urn:microsoft.com/office/officeart/2005/8/layout/vList2"/>
    <dgm:cxn modelId="{13CDB959-D306-4250-9ABC-B7A2722E2ED7}" srcId="{0AF69109-23DC-4683-9676-311E994E651C}" destId="{20C53B8D-CBB0-4EFC-B5D0-4AFE7987E856}" srcOrd="0" destOrd="0" parTransId="{477F45EC-2BE6-4058-BF60-A1025A962232}" sibTransId="{7A9C4234-A8D2-441C-A4DD-9D5C91884DAC}"/>
    <dgm:cxn modelId="{B1BF56A3-98CD-4A8F-BCFE-81C399112BC3}" type="presOf" srcId="{20C53B8D-CBB0-4EFC-B5D0-4AFE7987E856}" destId="{D4AF822E-EABC-4A60-8E25-0E8FEE23F6B6}" srcOrd="0" destOrd="0" presId="urn:microsoft.com/office/officeart/2005/8/layout/vList2"/>
    <dgm:cxn modelId="{416FA16C-8334-4EF4-93DF-51ACBB48D272}" type="presParOf" srcId="{4D5706D4-53A1-48C2-8715-BC9BB6BEB7C7}" destId="{D4AF822E-EABC-4A60-8E25-0E8FEE23F6B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8D3CB-AFF4-4810-9DD3-1770D313C10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FB0F9097-60B4-453C-952F-B10D2A79086A}">
      <dgm:prSet/>
      <dgm:spPr/>
      <dgm:t>
        <a:bodyPr/>
        <a:lstStyle/>
        <a:p>
          <a:r>
            <a:rPr lang="tr-TR" baseline="0" dirty="0"/>
            <a:t>EN ÖNCELİKLİ FARK: GELİŞİM ALANLARI </a:t>
          </a:r>
          <a:endParaRPr lang="tr-TR" dirty="0"/>
        </a:p>
      </dgm:t>
    </dgm:pt>
    <dgm:pt modelId="{86D88247-0856-48BB-9CED-622A04849D4D}" type="parTrans" cxnId="{D62C715B-9A31-4467-9168-9DD44D9E59AB}">
      <dgm:prSet/>
      <dgm:spPr/>
      <dgm:t>
        <a:bodyPr/>
        <a:lstStyle/>
        <a:p>
          <a:endParaRPr lang="tr-TR"/>
        </a:p>
      </dgm:t>
    </dgm:pt>
    <dgm:pt modelId="{2DF24630-436F-4DDC-833C-98D1479E3E8B}" type="sibTrans" cxnId="{D62C715B-9A31-4467-9168-9DD44D9E59AB}">
      <dgm:prSet/>
      <dgm:spPr/>
      <dgm:t>
        <a:bodyPr/>
        <a:lstStyle/>
        <a:p>
          <a:endParaRPr lang="tr-TR"/>
        </a:p>
      </dgm:t>
    </dgm:pt>
    <dgm:pt modelId="{9CE653C3-D9A3-4EA5-92A8-7C708FFE38E0}" type="pres">
      <dgm:prSet presAssocID="{9B18D3CB-AFF4-4810-9DD3-1770D313C100}" presName="linear" presStyleCnt="0">
        <dgm:presLayoutVars>
          <dgm:animLvl val="lvl"/>
          <dgm:resizeHandles val="exact"/>
        </dgm:presLayoutVars>
      </dgm:prSet>
      <dgm:spPr/>
    </dgm:pt>
    <dgm:pt modelId="{55DE93D1-B4F6-427B-85DF-0FE7465BEC0B}" type="pres">
      <dgm:prSet presAssocID="{FB0F9097-60B4-453C-952F-B10D2A79086A}" presName="parentText" presStyleLbl="node1" presStyleIdx="0" presStyleCnt="1">
        <dgm:presLayoutVars>
          <dgm:chMax val="0"/>
          <dgm:bulletEnabled val="1"/>
        </dgm:presLayoutVars>
      </dgm:prSet>
      <dgm:spPr/>
    </dgm:pt>
  </dgm:ptLst>
  <dgm:cxnLst>
    <dgm:cxn modelId="{D62C715B-9A31-4467-9168-9DD44D9E59AB}" srcId="{9B18D3CB-AFF4-4810-9DD3-1770D313C100}" destId="{FB0F9097-60B4-453C-952F-B10D2A79086A}" srcOrd="0" destOrd="0" parTransId="{86D88247-0856-48BB-9CED-622A04849D4D}" sibTransId="{2DF24630-436F-4DDC-833C-98D1479E3E8B}"/>
    <dgm:cxn modelId="{AC30EF6E-83C7-4D5A-B3A4-FA6C1A82C8D4}" type="presOf" srcId="{9B18D3CB-AFF4-4810-9DD3-1770D313C100}" destId="{9CE653C3-D9A3-4EA5-92A8-7C708FFE38E0}" srcOrd="0" destOrd="0" presId="urn:microsoft.com/office/officeart/2005/8/layout/vList2"/>
    <dgm:cxn modelId="{BAE8A973-DD39-471F-897D-E9D1523062FD}" type="presOf" srcId="{FB0F9097-60B4-453C-952F-B10D2A79086A}" destId="{55DE93D1-B4F6-427B-85DF-0FE7465BEC0B}" srcOrd="0" destOrd="0" presId="urn:microsoft.com/office/officeart/2005/8/layout/vList2"/>
    <dgm:cxn modelId="{088C63CC-E119-4CE5-B2A2-723D73969D58}" type="presParOf" srcId="{9CE653C3-D9A3-4EA5-92A8-7C708FFE38E0}" destId="{55DE93D1-B4F6-427B-85DF-0FE7465BEC0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460D1B-EAA6-4289-9141-D48219D37A7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096A21DE-0324-4A89-B780-43BD96968632}">
      <dgm:prSet/>
      <dgm:spPr/>
      <dgm:t>
        <a:bodyPr/>
        <a:lstStyle/>
        <a:p>
          <a:r>
            <a:rPr lang="tr-TR" b="0" baseline="0" dirty="0"/>
            <a:t>2006/2007 SRP</a:t>
          </a:r>
          <a:endParaRPr lang="tr-TR" dirty="0"/>
        </a:p>
      </dgm:t>
    </dgm:pt>
    <dgm:pt modelId="{C2751F72-17CE-4CC6-BE25-4E63D2FB0E72}" type="parTrans" cxnId="{83766AFE-F678-4E36-A88F-6BEBCCC08235}">
      <dgm:prSet/>
      <dgm:spPr/>
      <dgm:t>
        <a:bodyPr/>
        <a:lstStyle/>
        <a:p>
          <a:endParaRPr lang="tr-TR"/>
        </a:p>
      </dgm:t>
    </dgm:pt>
    <dgm:pt modelId="{8EAE72E1-76F3-4A7A-9021-BDDABF1D0EDF}" type="sibTrans" cxnId="{83766AFE-F678-4E36-A88F-6BEBCCC08235}">
      <dgm:prSet/>
      <dgm:spPr/>
      <dgm:t>
        <a:bodyPr/>
        <a:lstStyle/>
        <a:p>
          <a:endParaRPr lang="tr-TR"/>
        </a:p>
      </dgm:t>
    </dgm:pt>
    <dgm:pt modelId="{1E693014-F0AC-4301-8CE8-25B3E057835B}" type="pres">
      <dgm:prSet presAssocID="{56460D1B-EAA6-4289-9141-D48219D37A79}" presName="linear" presStyleCnt="0">
        <dgm:presLayoutVars>
          <dgm:animLvl val="lvl"/>
          <dgm:resizeHandles val="exact"/>
        </dgm:presLayoutVars>
      </dgm:prSet>
      <dgm:spPr/>
    </dgm:pt>
    <dgm:pt modelId="{1A1C9CAD-BC42-4BA9-9F28-0F2894C14261}" type="pres">
      <dgm:prSet presAssocID="{096A21DE-0324-4A89-B780-43BD96968632}" presName="parentText" presStyleLbl="node1" presStyleIdx="0" presStyleCnt="1" custLinFactNeighborX="-11872" custLinFactNeighborY="36849">
        <dgm:presLayoutVars>
          <dgm:chMax val="0"/>
          <dgm:bulletEnabled val="1"/>
        </dgm:presLayoutVars>
      </dgm:prSet>
      <dgm:spPr/>
    </dgm:pt>
  </dgm:ptLst>
  <dgm:cxnLst>
    <dgm:cxn modelId="{C547C22F-DC41-4AE9-BFD2-4B01F258D6FB}" type="presOf" srcId="{096A21DE-0324-4A89-B780-43BD96968632}" destId="{1A1C9CAD-BC42-4BA9-9F28-0F2894C14261}" srcOrd="0" destOrd="0" presId="urn:microsoft.com/office/officeart/2005/8/layout/vList2"/>
    <dgm:cxn modelId="{DD1018F8-748B-44BC-8D86-C17F7E45B077}" type="presOf" srcId="{56460D1B-EAA6-4289-9141-D48219D37A79}" destId="{1E693014-F0AC-4301-8CE8-25B3E057835B}" srcOrd="0" destOrd="0" presId="urn:microsoft.com/office/officeart/2005/8/layout/vList2"/>
    <dgm:cxn modelId="{83766AFE-F678-4E36-A88F-6BEBCCC08235}" srcId="{56460D1B-EAA6-4289-9141-D48219D37A79}" destId="{096A21DE-0324-4A89-B780-43BD96968632}" srcOrd="0" destOrd="0" parTransId="{C2751F72-17CE-4CC6-BE25-4E63D2FB0E72}" sibTransId="{8EAE72E1-76F3-4A7A-9021-BDDABF1D0EDF}"/>
    <dgm:cxn modelId="{BCB3E2BA-B5EE-4BD1-B101-A12214928D73}" type="presParOf" srcId="{1E693014-F0AC-4301-8CE8-25B3E057835B}" destId="{1A1C9CAD-BC42-4BA9-9F28-0F2894C1426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6FD3E3-8FD3-4CE6-B582-057AF5E2910F}"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tr-TR"/>
        </a:p>
      </dgm:t>
    </dgm:pt>
    <dgm:pt modelId="{4BA4A339-618D-4045-A12C-E9604AA54738}">
      <dgm:prSet/>
      <dgm:spPr/>
      <dgm:t>
        <a:bodyPr/>
        <a:lstStyle/>
        <a:p>
          <a:r>
            <a:rPr lang="tr-TR" b="0" baseline="0"/>
            <a:t>2020 SRP</a:t>
          </a:r>
          <a:endParaRPr lang="tr-TR"/>
        </a:p>
      </dgm:t>
    </dgm:pt>
    <dgm:pt modelId="{798F4859-D01F-4D38-B9A7-4D5D79D902A1}" type="parTrans" cxnId="{FB65090B-C2CF-441B-ACC3-630DA040D465}">
      <dgm:prSet/>
      <dgm:spPr/>
      <dgm:t>
        <a:bodyPr/>
        <a:lstStyle/>
        <a:p>
          <a:endParaRPr lang="tr-TR"/>
        </a:p>
      </dgm:t>
    </dgm:pt>
    <dgm:pt modelId="{EBB40D31-7FDE-4D71-8F6E-8942390FED4F}" type="sibTrans" cxnId="{FB65090B-C2CF-441B-ACC3-630DA040D465}">
      <dgm:prSet/>
      <dgm:spPr/>
      <dgm:t>
        <a:bodyPr/>
        <a:lstStyle/>
        <a:p>
          <a:endParaRPr lang="tr-TR"/>
        </a:p>
      </dgm:t>
    </dgm:pt>
    <dgm:pt modelId="{FCB2E87D-FDCA-4766-B8B5-69A4DD719141}" type="pres">
      <dgm:prSet presAssocID="{766FD3E3-8FD3-4CE6-B582-057AF5E2910F}" presName="linear" presStyleCnt="0">
        <dgm:presLayoutVars>
          <dgm:animLvl val="lvl"/>
          <dgm:resizeHandles val="exact"/>
        </dgm:presLayoutVars>
      </dgm:prSet>
      <dgm:spPr/>
    </dgm:pt>
    <dgm:pt modelId="{1554E6D9-9E88-43F9-B396-016C2C108FD0}" type="pres">
      <dgm:prSet presAssocID="{4BA4A339-618D-4045-A12C-E9604AA54738}" presName="parentText" presStyleLbl="node1" presStyleIdx="0" presStyleCnt="1" custLinFactNeighborX="-8913" custLinFactNeighborY="-2162">
        <dgm:presLayoutVars>
          <dgm:chMax val="0"/>
          <dgm:bulletEnabled val="1"/>
        </dgm:presLayoutVars>
      </dgm:prSet>
      <dgm:spPr/>
    </dgm:pt>
  </dgm:ptLst>
  <dgm:cxnLst>
    <dgm:cxn modelId="{FB65090B-C2CF-441B-ACC3-630DA040D465}" srcId="{766FD3E3-8FD3-4CE6-B582-057AF5E2910F}" destId="{4BA4A339-618D-4045-A12C-E9604AA54738}" srcOrd="0" destOrd="0" parTransId="{798F4859-D01F-4D38-B9A7-4D5D79D902A1}" sibTransId="{EBB40D31-7FDE-4D71-8F6E-8942390FED4F}"/>
    <dgm:cxn modelId="{1A44D91D-D6BC-4EDA-BFBB-CC59C6AD6976}" type="presOf" srcId="{766FD3E3-8FD3-4CE6-B582-057AF5E2910F}" destId="{FCB2E87D-FDCA-4766-B8B5-69A4DD719141}" srcOrd="0" destOrd="0" presId="urn:microsoft.com/office/officeart/2005/8/layout/vList2"/>
    <dgm:cxn modelId="{67627FB4-1AA2-4521-B145-39691CF85106}" type="presOf" srcId="{4BA4A339-618D-4045-A12C-E9604AA54738}" destId="{1554E6D9-9E88-43F9-B396-016C2C108FD0}" srcOrd="0" destOrd="0" presId="urn:microsoft.com/office/officeart/2005/8/layout/vList2"/>
    <dgm:cxn modelId="{6CA72958-DD83-43FB-9E53-37A51A048D51}" type="presParOf" srcId="{FCB2E87D-FDCA-4766-B8B5-69A4DD719141}" destId="{1554E6D9-9E88-43F9-B396-016C2C108FD0}"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5D56DF-07FC-4303-ABAA-A079E0EC53E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F2F89509-C018-44D8-B988-80FA197CAE98}">
      <dgm:prSet/>
      <dgm:spPr/>
      <dgm:t>
        <a:bodyPr/>
        <a:lstStyle/>
        <a:p>
          <a:r>
            <a:rPr lang="tr-TR" baseline="0"/>
            <a:t>2020 SRP’DE YENİLİKLER </a:t>
          </a:r>
          <a:endParaRPr lang="tr-TR"/>
        </a:p>
      </dgm:t>
    </dgm:pt>
    <dgm:pt modelId="{7122B736-2314-4D2A-A784-12EDE5E0B58A}" type="parTrans" cxnId="{9B862AC6-378C-4E1D-8217-5C1792460B20}">
      <dgm:prSet/>
      <dgm:spPr/>
      <dgm:t>
        <a:bodyPr/>
        <a:lstStyle/>
        <a:p>
          <a:endParaRPr lang="tr-TR"/>
        </a:p>
      </dgm:t>
    </dgm:pt>
    <dgm:pt modelId="{02F9A183-39FD-4E87-892D-C9C90DF4EAD0}" type="sibTrans" cxnId="{9B862AC6-378C-4E1D-8217-5C1792460B20}">
      <dgm:prSet/>
      <dgm:spPr/>
      <dgm:t>
        <a:bodyPr/>
        <a:lstStyle/>
        <a:p>
          <a:endParaRPr lang="tr-TR"/>
        </a:p>
      </dgm:t>
    </dgm:pt>
    <dgm:pt modelId="{58F61349-BCC1-4F0A-B9AD-373FD3C1D542}" type="pres">
      <dgm:prSet presAssocID="{E45D56DF-07FC-4303-ABAA-A079E0EC53E2}" presName="linear" presStyleCnt="0">
        <dgm:presLayoutVars>
          <dgm:animLvl val="lvl"/>
          <dgm:resizeHandles val="exact"/>
        </dgm:presLayoutVars>
      </dgm:prSet>
      <dgm:spPr/>
    </dgm:pt>
    <dgm:pt modelId="{07D38211-3AF8-4B20-B5E1-2A037BBE4C91}" type="pres">
      <dgm:prSet presAssocID="{F2F89509-C018-44D8-B988-80FA197CAE98}" presName="parentText" presStyleLbl="node1" presStyleIdx="0" presStyleCnt="1">
        <dgm:presLayoutVars>
          <dgm:chMax val="0"/>
          <dgm:bulletEnabled val="1"/>
        </dgm:presLayoutVars>
      </dgm:prSet>
      <dgm:spPr/>
    </dgm:pt>
  </dgm:ptLst>
  <dgm:cxnLst>
    <dgm:cxn modelId="{ECC12012-D6F5-4E7D-9536-02F5ED647189}" type="presOf" srcId="{E45D56DF-07FC-4303-ABAA-A079E0EC53E2}" destId="{58F61349-BCC1-4F0A-B9AD-373FD3C1D542}" srcOrd="0" destOrd="0" presId="urn:microsoft.com/office/officeart/2005/8/layout/vList2"/>
    <dgm:cxn modelId="{191BD846-2607-40D5-AB6F-244A8C1916D6}" type="presOf" srcId="{F2F89509-C018-44D8-B988-80FA197CAE98}" destId="{07D38211-3AF8-4B20-B5E1-2A037BBE4C91}" srcOrd="0" destOrd="0" presId="urn:microsoft.com/office/officeart/2005/8/layout/vList2"/>
    <dgm:cxn modelId="{9B862AC6-378C-4E1D-8217-5C1792460B20}" srcId="{E45D56DF-07FC-4303-ABAA-A079E0EC53E2}" destId="{F2F89509-C018-44D8-B988-80FA197CAE98}" srcOrd="0" destOrd="0" parTransId="{7122B736-2314-4D2A-A784-12EDE5E0B58A}" sibTransId="{02F9A183-39FD-4E87-892D-C9C90DF4EAD0}"/>
    <dgm:cxn modelId="{96EFF630-9562-477F-A9EE-47C6052DE793}" type="presParOf" srcId="{58F61349-BCC1-4F0A-B9AD-373FD3C1D542}" destId="{07D38211-3AF8-4B20-B5E1-2A037BBE4C9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98C3E8-A067-418A-B9DA-B575402EB248}" type="doc">
      <dgm:prSet loTypeId="urn:microsoft.com/office/officeart/2005/8/layout/cycle8" loCatId="cycle" qsTypeId="urn:microsoft.com/office/officeart/2005/8/quickstyle/simple1" qsCatId="simple" csTypeId="urn:microsoft.com/office/officeart/2005/8/colors/accent1_2" csCatId="accent1" phldr="1"/>
      <dgm:spPr/>
    </dgm:pt>
    <dgm:pt modelId="{7870406F-3355-4D5C-8B5C-25D68DF5BB23}">
      <dgm:prSet phldrT="[Metin]"/>
      <dgm:spPr/>
      <dgm:t>
        <a:bodyPr/>
        <a:lstStyle/>
        <a:p>
          <a:r>
            <a:rPr lang="tr-TR" dirty="0"/>
            <a:t>SOSYAL DUYGUSAL</a:t>
          </a:r>
        </a:p>
      </dgm:t>
    </dgm:pt>
    <dgm:pt modelId="{9C202F58-B2E7-4B30-BEC3-A4D051A4367B}" type="parTrans" cxnId="{C4EB64CF-238E-42CA-BB30-0F21403EB024}">
      <dgm:prSet/>
      <dgm:spPr/>
      <dgm:t>
        <a:bodyPr/>
        <a:lstStyle/>
        <a:p>
          <a:endParaRPr lang="tr-TR"/>
        </a:p>
      </dgm:t>
    </dgm:pt>
    <dgm:pt modelId="{CDE9D80F-D02F-408D-8B2C-823D3B2B9B39}" type="sibTrans" cxnId="{C4EB64CF-238E-42CA-BB30-0F21403EB024}">
      <dgm:prSet/>
      <dgm:spPr/>
      <dgm:t>
        <a:bodyPr/>
        <a:lstStyle/>
        <a:p>
          <a:endParaRPr lang="tr-TR"/>
        </a:p>
      </dgm:t>
    </dgm:pt>
    <dgm:pt modelId="{1615AFAD-CB4E-441D-97E1-547FE75944A3}">
      <dgm:prSet phldrT="[Metin]"/>
      <dgm:spPr/>
      <dgm:t>
        <a:bodyPr/>
        <a:lstStyle/>
        <a:p>
          <a:r>
            <a:rPr lang="tr-TR" dirty="0"/>
            <a:t>KARİYER</a:t>
          </a:r>
        </a:p>
      </dgm:t>
    </dgm:pt>
    <dgm:pt modelId="{69F6C251-CFF8-4455-BB26-6C333F2EB62E}" type="parTrans" cxnId="{1188B25B-5B27-4267-B60F-3B7F366B9E7C}">
      <dgm:prSet/>
      <dgm:spPr/>
      <dgm:t>
        <a:bodyPr/>
        <a:lstStyle/>
        <a:p>
          <a:endParaRPr lang="tr-TR"/>
        </a:p>
      </dgm:t>
    </dgm:pt>
    <dgm:pt modelId="{3820B575-6A23-478C-95F9-66284808823D}" type="sibTrans" cxnId="{1188B25B-5B27-4267-B60F-3B7F366B9E7C}">
      <dgm:prSet/>
      <dgm:spPr/>
      <dgm:t>
        <a:bodyPr/>
        <a:lstStyle/>
        <a:p>
          <a:endParaRPr lang="tr-TR"/>
        </a:p>
      </dgm:t>
    </dgm:pt>
    <dgm:pt modelId="{C4097D30-C073-4CAA-9898-9A9D9DC40534}">
      <dgm:prSet phldrT="[Metin]"/>
      <dgm:spPr/>
      <dgm:t>
        <a:bodyPr/>
        <a:lstStyle/>
        <a:p>
          <a:r>
            <a:rPr lang="tr-TR" dirty="0"/>
            <a:t>AKADEMİK</a:t>
          </a:r>
        </a:p>
      </dgm:t>
    </dgm:pt>
    <dgm:pt modelId="{93C4EFF4-F780-4A3B-BF85-7C96527E9DB0}" type="parTrans" cxnId="{2DAE2A13-B834-4EC9-93F9-A33CCFC23093}">
      <dgm:prSet/>
      <dgm:spPr/>
      <dgm:t>
        <a:bodyPr/>
        <a:lstStyle/>
        <a:p>
          <a:endParaRPr lang="tr-TR"/>
        </a:p>
      </dgm:t>
    </dgm:pt>
    <dgm:pt modelId="{AA338921-3088-48E2-843F-97CBA19B4BD1}" type="sibTrans" cxnId="{2DAE2A13-B834-4EC9-93F9-A33CCFC23093}">
      <dgm:prSet/>
      <dgm:spPr/>
      <dgm:t>
        <a:bodyPr/>
        <a:lstStyle/>
        <a:p>
          <a:endParaRPr lang="tr-TR"/>
        </a:p>
      </dgm:t>
    </dgm:pt>
    <dgm:pt modelId="{67F09D25-0E54-4F44-8E38-A8E7FEF1096D}" type="pres">
      <dgm:prSet presAssocID="{C798C3E8-A067-418A-B9DA-B575402EB248}" presName="compositeShape" presStyleCnt="0">
        <dgm:presLayoutVars>
          <dgm:chMax val="7"/>
          <dgm:dir/>
          <dgm:resizeHandles val="exact"/>
        </dgm:presLayoutVars>
      </dgm:prSet>
      <dgm:spPr/>
    </dgm:pt>
    <dgm:pt modelId="{A1C51EF0-6486-4AD1-9A64-59D3FEE27B03}" type="pres">
      <dgm:prSet presAssocID="{C798C3E8-A067-418A-B9DA-B575402EB248}" presName="wedge1" presStyleLbl="node1" presStyleIdx="0" presStyleCnt="3"/>
      <dgm:spPr/>
    </dgm:pt>
    <dgm:pt modelId="{D2A0D3E2-29B6-452A-BAA2-B1437B2289E3}" type="pres">
      <dgm:prSet presAssocID="{C798C3E8-A067-418A-B9DA-B575402EB248}" presName="dummy1a" presStyleCnt="0"/>
      <dgm:spPr/>
    </dgm:pt>
    <dgm:pt modelId="{D3CEA945-8A3F-4E22-BFC6-3B8FBAFA9B95}" type="pres">
      <dgm:prSet presAssocID="{C798C3E8-A067-418A-B9DA-B575402EB248}" presName="dummy1b" presStyleCnt="0"/>
      <dgm:spPr/>
    </dgm:pt>
    <dgm:pt modelId="{AA3F9DF1-0F86-4E25-9DF6-0DEE29AB7475}" type="pres">
      <dgm:prSet presAssocID="{C798C3E8-A067-418A-B9DA-B575402EB248}" presName="wedge1Tx" presStyleLbl="node1" presStyleIdx="0" presStyleCnt="3">
        <dgm:presLayoutVars>
          <dgm:chMax val="0"/>
          <dgm:chPref val="0"/>
          <dgm:bulletEnabled val="1"/>
        </dgm:presLayoutVars>
      </dgm:prSet>
      <dgm:spPr/>
    </dgm:pt>
    <dgm:pt modelId="{FC202585-D9DC-490E-9AA4-A76000BFF505}" type="pres">
      <dgm:prSet presAssocID="{C798C3E8-A067-418A-B9DA-B575402EB248}" presName="wedge2" presStyleLbl="node1" presStyleIdx="1" presStyleCnt="3"/>
      <dgm:spPr/>
    </dgm:pt>
    <dgm:pt modelId="{93354CC2-91B8-46BC-A7EB-79EAD4787F43}" type="pres">
      <dgm:prSet presAssocID="{C798C3E8-A067-418A-B9DA-B575402EB248}" presName="dummy2a" presStyleCnt="0"/>
      <dgm:spPr/>
    </dgm:pt>
    <dgm:pt modelId="{E10C0226-EA3F-40C1-B46A-343928E5AD18}" type="pres">
      <dgm:prSet presAssocID="{C798C3E8-A067-418A-B9DA-B575402EB248}" presName="dummy2b" presStyleCnt="0"/>
      <dgm:spPr/>
    </dgm:pt>
    <dgm:pt modelId="{B10C047E-09C4-450E-BCD8-8942C617F74E}" type="pres">
      <dgm:prSet presAssocID="{C798C3E8-A067-418A-B9DA-B575402EB248}" presName="wedge2Tx" presStyleLbl="node1" presStyleIdx="1" presStyleCnt="3">
        <dgm:presLayoutVars>
          <dgm:chMax val="0"/>
          <dgm:chPref val="0"/>
          <dgm:bulletEnabled val="1"/>
        </dgm:presLayoutVars>
      </dgm:prSet>
      <dgm:spPr/>
    </dgm:pt>
    <dgm:pt modelId="{876E0E65-5382-47AB-B623-4BC8CD85CB9C}" type="pres">
      <dgm:prSet presAssocID="{C798C3E8-A067-418A-B9DA-B575402EB248}" presName="wedge3" presStyleLbl="node1" presStyleIdx="2" presStyleCnt="3"/>
      <dgm:spPr/>
    </dgm:pt>
    <dgm:pt modelId="{687EC4BA-94AB-4678-B616-6E84E422308D}" type="pres">
      <dgm:prSet presAssocID="{C798C3E8-A067-418A-B9DA-B575402EB248}" presName="dummy3a" presStyleCnt="0"/>
      <dgm:spPr/>
    </dgm:pt>
    <dgm:pt modelId="{1DDBEA63-9D8E-4C0C-B0A3-0BA110FEB441}" type="pres">
      <dgm:prSet presAssocID="{C798C3E8-A067-418A-B9DA-B575402EB248}" presName="dummy3b" presStyleCnt="0"/>
      <dgm:spPr/>
    </dgm:pt>
    <dgm:pt modelId="{7AC18B95-A1E3-4A74-B35F-A77C8661581A}" type="pres">
      <dgm:prSet presAssocID="{C798C3E8-A067-418A-B9DA-B575402EB248}" presName="wedge3Tx" presStyleLbl="node1" presStyleIdx="2" presStyleCnt="3">
        <dgm:presLayoutVars>
          <dgm:chMax val="0"/>
          <dgm:chPref val="0"/>
          <dgm:bulletEnabled val="1"/>
        </dgm:presLayoutVars>
      </dgm:prSet>
      <dgm:spPr/>
    </dgm:pt>
    <dgm:pt modelId="{247A68C9-0F2F-430F-AEB6-08E59C843CD7}" type="pres">
      <dgm:prSet presAssocID="{CDE9D80F-D02F-408D-8B2C-823D3B2B9B39}" presName="arrowWedge1" presStyleLbl="fgSibTrans2D1" presStyleIdx="0" presStyleCnt="3"/>
      <dgm:spPr/>
    </dgm:pt>
    <dgm:pt modelId="{CD18BD4D-DABC-4354-9B41-77298873BD63}" type="pres">
      <dgm:prSet presAssocID="{3820B575-6A23-478C-95F9-66284808823D}" presName="arrowWedge2" presStyleLbl="fgSibTrans2D1" presStyleIdx="1" presStyleCnt="3"/>
      <dgm:spPr/>
    </dgm:pt>
    <dgm:pt modelId="{200A86BA-B75D-4C25-9920-7B27A319E15F}" type="pres">
      <dgm:prSet presAssocID="{AA338921-3088-48E2-843F-97CBA19B4BD1}" presName="arrowWedge3" presStyleLbl="fgSibTrans2D1" presStyleIdx="2" presStyleCnt="3"/>
      <dgm:spPr/>
    </dgm:pt>
  </dgm:ptLst>
  <dgm:cxnLst>
    <dgm:cxn modelId="{2DAE2A13-B834-4EC9-93F9-A33CCFC23093}" srcId="{C798C3E8-A067-418A-B9DA-B575402EB248}" destId="{C4097D30-C073-4CAA-9898-9A9D9DC40534}" srcOrd="2" destOrd="0" parTransId="{93C4EFF4-F780-4A3B-BF85-7C96527E9DB0}" sibTransId="{AA338921-3088-48E2-843F-97CBA19B4BD1}"/>
    <dgm:cxn modelId="{8AB7DA14-BB15-4A71-83B3-9662AD3A4288}" type="presOf" srcId="{7870406F-3355-4D5C-8B5C-25D68DF5BB23}" destId="{A1C51EF0-6486-4AD1-9A64-59D3FEE27B03}" srcOrd="0" destOrd="0" presId="urn:microsoft.com/office/officeart/2005/8/layout/cycle8"/>
    <dgm:cxn modelId="{71772E21-4E30-4649-B187-DDDBE1052B34}" type="presOf" srcId="{7870406F-3355-4D5C-8B5C-25D68DF5BB23}" destId="{AA3F9DF1-0F86-4E25-9DF6-0DEE29AB7475}" srcOrd="1" destOrd="0" presId="urn:microsoft.com/office/officeart/2005/8/layout/cycle8"/>
    <dgm:cxn modelId="{1188B25B-5B27-4267-B60F-3B7F366B9E7C}" srcId="{C798C3E8-A067-418A-B9DA-B575402EB248}" destId="{1615AFAD-CB4E-441D-97E1-547FE75944A3}" srcOrd="1" destOrd="0" parTransId="{69F6C251-CFF8-4455-BB26-6C333F2EB62E}" sibTransId="{3820B575-6A23-478C-95F9-66284808823D}"/>
    <dgm:cxn modelId="{42AEB387-4A9E-4EEA-AE7E-AD99825FC070}" type="presOf" srcId="{C4097D30-C073-4CAA-9898-9A9D9DC40534}" destId="{876E0E65-5382-47AB-B623-4BC8CD85CB9C}" srcOrd="0" destOrd="0" presId="urn:microsoft.com/office/officeart/2005/8/layout/cycle8"/>
    <dgm:cxn modelId="{0275469C-78E0-46CD-8BBA-491DBE32DFFC}" type="presOf" srcId="{1615AFAD-CB4E-441D-97E1-547FE75944A3}" destId="{FC202585-D9DC-490E-9AA4-A76000BFF505}" srcOrd="0" destOrd="0" presId="urn:microsoft.com/office/officeart/2005/8/layout/cycle8"/>
    <dgm:cxn modelId="{0CE3C3AB-5FBF-4F7E-BB4C-A8C19A555E77}" type="presOf" srcId="{C798C3E8-A067-418A-B9DA-B575402EB248}" destId="{67F09D25-0E54-4F44-8E38-A8E7FEF1096D}" srcOrd="0" destOrd="0" presId="urn:microsoft.com/office/officeart/2005/8/layout/cycle8"/>
    <dgm:cxn modelId="{3742DEAF-7868-48D1-AC0C-6EA6DDF89A31}" type="presOf" srcId="{C4097D30-C073-4CAA-9898-9A9D9DC40534}" destId="{7AC18B95-A1E3-4A74-B35F-A77C8661581A}" srcOrd="1" destOrd="0" presId="urn:microsoft.com/office/officeart/2005/8/layout/cycle8"/>
    <dgm:cxn modelId="{EE5FE2BB-C2DE-4AE0-A03C-3946D620029D}" type="presOf" srcId="{1615AFAD-CB4E-441D-97E1-547FE75944A3}" destId="{B10C047E-09C4-450E-BCD8-8942C617F74E}" srcOrd="1" destOrd="0" presId="urn:microsoft.com/office/officeart/2005/8/layout/cycle8"/>
    <dgm:cxn modelId="{C4EB64CF-238E-42CA-BB30-0F21403EB024}" srcId="{C798C3E8-A067-418A-B9DA-B575402EB248}" destId="{7870406F-3355-4D5C-8B5C-25D68DF5BB23}" srcOrd="0" destOrd="0" parTransId="{9C202F58-B2E7-4B30-BEC3-A4D051A4367B}" sibTransId="{CDE9D80F-D02F-408D-8B2C-823D3B2B9B39}"/>
    <dgm:cxn modelId="{6CDE182D-165F-4F43-B569-2455D07E6075}" type="presParOf" srcId="{67F09D25-0E54-4F44-8E38-A8E7FEF1096D}" destId="{A1C51EF0-6486-4AD1-9A64-59D3FEE27B03}" srcOrd="0" destOrd="0" presId="urn:microsoft.com/office/officeart/2005/8/layout/cycle8"/>
    <dgm:cxn modelId="{9314B0DA-2F18-45E0-8223-11336B57916C}" type="presParOf" srcId="{67F09D25-0E54-4F44-8E38-A8E7FEF1096D}" destId="{D2A0D3E2-29B6-452A-BAA2-B1437B2289E3}" srcOrd="1" destOrd="0" presId="urn:microsoft.com/office/officeart/2005/8/layout/cycle8"/>
    <dgm:cxn modelId="{D4F53085-6EB1-4EDC-AE8A-61FFBE27A0F6}" type="presParOf" srcId="{67F09D25-0E54-4F44-8E38-A8E7FEF1096D}" destId="{D3CEA945-8A3F-4E22-BFC6-3B8FBAFA9B95}" srcOrd="2" destOrd="0" presId="urn:microsoft.com/office/officeart/2005/8/layout/cycle8"/>
    <dgm:cxn modelId="{FAB94C4D-E544-46E3-A24D-806BFCD80D17}" type="presParOf" srcId="{67F09D25-0E54-4F44-8E38-A8E7FEF1096D}" destId="{AA3F9DF1-0F86-4E25-9DF6-0DEE29AB7475}" srcOrd="3" destOrd="0" presId="urn:microsoft.com/office/officeart/2005/8/layout/cycle8"/>
    <dgm:cxn modelId="{1B7C53A4-626D-4400-9ECA-854555B106D8}" type="presParOf" srcId="{67F09D25-0E54-4F44-8E38-A8E7FEF1096D}" destId="{FC202585-D9DC-490E-9AA4-A76000BFF505}" srcOrd="4" destOrd="0" presId="urn:microsoft.com/office/officeart/2005/8/layout/cycle8"/>
    <dgm:cxn modelId="{BF6BE067-1F58-4E9C-A36E-66A7C8022747}" type="presParOf" srcId="{67F09D25-0E54-4F44-8E38-A8E7FEF1096D}" destId="{93354CC2-91B8-46BC-A7EB-79EAD4787F43}" srcOrd="5" destOrd="0" presId="urn:microsoft.com/office/officeart/2005/8/layout/cycle8"/>
    <dgm:cxn modelId="{9145A05A-4F48-43E2-A0AD-56DDF1F2159A}" type="presParOf" srcId="{67F09D25-0E54-4F44-8E38-A8E7FEF1096D}" destId="{E10C0226-EA3F-40C1-B46A-343928E5AD18}" srcOrd="6" destOrd="0" presId="urn:microsoft.com/office/officeart/2005/8/layout/cycle8"/>
    <dgm:cxn modelId="{31592CFD-EC5F-46E5-A95C-BB5ADE25B0C7}" type="presParOf" srcId="{67F09D25-0E54-4F44-8E38-A8E7FEF1096D}" destId="{B10C047E-09C4-450E-BCD8-8942C617F74E}" srcOrd="7" destOrd="0" presId="urn:microsoft.com/office/officeart/2005/8/layout/cycle8"/>
    <dgm:cxn modelId="{1735D161-B351-4812-BBA6-66F9E734CE2D}" type="presParOf" srcId="{67F09D25-0E54-4F44-8E38-A8E7FEF1096D}" destId="{876E0E65-5382-47AB-B623-4BC8CD85CB9C}" srcOrd="8" destOrd="0" presId="urn:microsoft.com/office/officeart/2005/8/layout/cycle8"/>
    <dgm:cxn modelId="{F9332603-16EC-4082-B218-1C1E108975A3}" type="presParOf" srcId="{67F09D25-0E54-4F44-8E38-A8E7FEF1096D}" destId="{687EC4BA-94AB-4678-B616-6E84E422308D}" srcOrd="9" destOrd="0" presId="urn:microsoft.com/office/officeart/2005/8/layout/cycle8"/>
    <dgm:cxn modelId="{EB224876-E510-4F97-9730-9A44EBB4D62C}" type="presParOf" srcId="{67F09D25-0E54-4F44-8E38-A8E7FEF1096D}" destId="{1DDBEA63-9D8E-4C0C-B0A3-0BA110FEB441}" srcOrd="10" destOrd="0" presId="urn:microsoft.com/office/officeart/2005/8/layout/cycle8"/>
    <dgm:cxn modelId="{F44D487E-413E-4707-81E4-6107AFB8FC40}" type="presParOf" srcId="{67F09D25-0E54-4F44-8E38-A8E7FEF1096D}" destId="{7AC18B95-A1E3-4A74-B35F-A77C8661581A}" srcOrd="11" destOrd="0" presId="urn:microsoft.com/office/officeart/2005/8/layout/cycle8"/>
    <dgm:cxn modelId="{FA14F31D-4FA3-4DCA-9699-0A7F9FF63DAA}" type="presParOf" srcId="{67F09D25-0E54-4F44-8E38-A8E7FEF1096D}" destId="{247A68C9-0F2F-430F-AEB6-08E59C843CD7}" srcOrd="12" destOrd="0" presId="urn:microsoft.com/office/officeart/2005/8/layout/cycle8"/>
    <dgm:cxn modelId="{E9E46AAE-30ED-46C4-BBEE-E5E5F4717F68}" type="presParOf" srcId="{67F09D25-0E54-4F44-8E38-A8E7FEF1096D}" destId="{CD18BD4D-DABC-4354-9B41-77298873BD63}" srcOrd="13" destOrd="0" presId="urn:microsoft.com/office/officeart/2005/8/layout/cycle8"/>
    <dgm:cxn modelId="{01E9B697-29AF-4A13-9DFE-DC3E18CA713E}" type="presParOf" srcId="{67F09D25-0E54-4F44-8E38-A8E7FEF1096D}" destId="{200A86BA-B75D-4C25-9920-7B27A319E15F}" srcOrd="14" destOrd="0" presId="urn:microsoft.com/office/officeart/2005/8/layout/cycle8"/>
  </dgm:cxnLst>
  <dgm:bg>
    <a:noFill/>
    <a:effectLst>
      <a:outerShdw blurRad="50800" dist="50800" dir="5400000" algn="ctr" rotWithShape="0">
        <a:schemeClr val="tx1"/>
      </a:out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BC7C74-B63B-439F-8F1B-07EA44D046F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B1597E19-A887-46BD-8F69-4098175DD417}">
      <dgm:prSet/>
      <dgm:spPr/>
      <dgm:t>
        <a:bodyPr/>
        <a:lstStyle/>
        <a:p>
          <a:r>
            <a:rPr lang="tr-TR" baseline="0"/>
            <a:t>2020 SRP’DE YENİLİKLER </a:t>
          </a:r>
          <a:endParaRPr lang="tr-TR"/>
        </a:p>
      </dgm:t>
    </dgm:pt>
    <dgm:pt modelId="{BDAD2F84-2DE8-4869-BEA9-18504FFB8125}" type="parTrans" cxnId="{A841DA7E-5251-466B-BA24-C9E5E5C5FFD3}">
      <dgm:prSet/>
      <dgm:spPr/>
      <dgm:t>
        <a:bodyPr/>
        <a:lstStyle/>
        <a:p>
          <a:endParaRPr lang="tr-TR"/>
        </a:p>
      </dgm:t>
    </dgm:pt>
    <dgm:pt modelId="{97BFE682-5641-42C8-A06E-8D7B772E88AD}" type="sibTrans" cxnId="{A841DA7E-5251-466B-BA24-C9E5E5C5FFD3}">
      <dgm:prSet/>
      <dgm:spPr/>
      <dgm:t>
        <a:bodyPr/>
        <a:lstStyle/>
        <a:p>
          <a:endParaRPr lang="tr-TR"/>
        </a:p>
      </dgm:t>
    </dgm:pt>
    <dgm:pt modelId="{F30B64B7-1582-4137-9815-0AAC080FDAE3}" type="pres">
      <dgm:prSet presAssocID="{5CBC7C74-B63B-439F-8F1B-07EA44D046FC}" presName="linear" presStyleCnt="0">
        <dgm:presLayoutVars>
          <dgm:animLvl val="lvl"/>
          <dgm:resizeHandles val="exact"/>
        </dgm:presLayoutVars>
      </dgm:prSet>
      <dgm:spPr/>
    </dgm:pt>
    <dgm:pt modelId="{32F9E958-646D-4DE0-AEBC-CA9F87A7BEFD}" type="pres">
      <dgm:prSet presAssocID="{B1597E19-A887-46BD-8F69-4098175DD417}" presName="parentText" presStyleLbl="node1" presStyleIdx="0" presStyleCnt="1">
        <dgm:presLayoutVars>
          <dgm:chMax val="0"/>
          <dgm:bulletEnabled val="1"/>
        </dgm:presLayoutVars>
      </dgm:prSet>
      <dgm:spPr/>
    </dgm:pt>
  </dgm:ptLst>
  <dgm:cxnLst>
    <dgm:cxn modelId="{6E1C2417-C40D-478C-8556-8C65B8B22B1C}" type="presOf" srcId="{B1597E19-A887-46BD-8F69-4098175DD417}" destId="{32F9E958-646D-4DE0-AEBC-CA9F87A7BEFD}" srcOrd="0" destOrd="0" presId="urn:microsoft.com/office/officeart/2005/8/layout/vList2"/>
    <dgm:cxn modelId="{5FF69D1B-BDA4-42B7-B17D-A5A798769ACE}" type="presOf" srcId="{5CBC7C74-B63B-439F-8F1B-07EA44D046FC}" destId="{F30B64B7-1582-4137-9815-0AAC080FDAE3}" srcOrd="0" destOrd="0" presId="urn:microsoft.com/office/officeart/2005/8/layout/vList2"/>
    <dgm:cxn modelId="{A841DA7E-5251-466B-BA24-C9E5E5C5FFD3}" srcId="{5CBC7C74-B63B-439F-8F1B-07EA44D046FC}" destId="{B1597E19-A887-46BD-8F69-4098175DD417}" srcOrd="0" destOrd="0" parTransId="{BDAD2F84-2DE8-4869-BEA9-18504FFB8125}" sibTransId="{97BFE682-5641-42C8-A06E-8D7B772E88AD}"/>
    <dgm:cxn modelId="{563F50A7-2823-4329-8B47-4C484F37A3F1}" type="presParOf" srcId="{F30B64B7-1582-4137-9815-0AAC080FDAE3}" destId="{32F9E958-646D-4DE0-AEBC-CA9F87A7BEF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15A58-81A2-478B-BB78-4977C23AC4E7}">
      <dsp:nvSpPr>
        <dsp:cNvPr id="0" name=""/>
        <dsp:cNvSpPr/>
      </dsp:nvSpPr>
      <dsp:spPr>
        <a:xfrm>
          <a:off x="1844166" y="0"/>
          <a:ext cx="1560025" cy="156018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C3A4D-43F1-4AD7-AC9A-165FE1B30D90}">
      <dsp:nvSpPr>
        <dsp:cNvPr id="0" name=""/>
        <dsp:cNvSpPr/>
      </dsp:nvSpPr>
      <dsp:spPr>
        <a:xfrm>
          <a:off x="2188595" y="564744"/>
          <a:ext cx="870582" cy="43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ALANYAZIN  ÇALIŞMALARI</a:t>
          </a:r>
        </a:p>
      </dsp:txBody>
      <dsp:txXfrm>
        <a:off x="2188595" y="564744"/>
        <a:ext cx="870582" cy="435246"/>
      </dsp:txXfrm>
    </dsp:sp>
    <dsp:sp modelId="{FBA99393-B21E-4E9A-9F66-2D806D751DBB}">
      <dsp:nvSpPr>
        <dsp:cNvPr id="0" name=""/>
        <dsp:cNvSpPr/>
      </dsp:nvSpPr>
      <dsp:spPr>
        <a:xfrm>
          <a:off x="1410777" y="896557"/>
          <a:ext cx="1560025" cy="156018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857E5-A363-4815-9C88-2E37A4C26D1D}">
      <dsp:nvSpPr>
        <dsp:cNvPr id="0" name=""/>
        <dsp:cNvSpPr/>
      </dsp:nvSpPr>
      <dsp:spPr>
        <a:xfrm>
          <a:off x="1753450" y="1462957"/>
          <a:ext cx="870582" cy="43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ÇALIŞTAYLAR</a:t>
          </a:r>
        </a:p>
      </dsp:txBody>
      <dsp:txXfrm>
        <a:off x="1753450" y="1462957"/>
        <a:ext cx="870582" cy="435246"/>
      </dsp:txXfrm>
    </dsp:sp>
    <dsp:sp modelId="{98AC4827-19E4-400B-9C46-2BCD70E76AAE}">
      <dsp:nvSpPr>
        <dsp:cNvPr id="0" name=""/>
        <dsp:cNvSpPr/>
      </dsp:nvSpPr>
      <dsp:spPr>
        <a:xfrm>
          <a:off x="1844166" y="1796425"/>
          <a:ext cx="1560025" cy="156018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74BAF-58B2-4142-AB23-96CF0002D4B8}">
      <dsp:nvSpPr>
        <dsp:cNvPr id="0" name=""/>
        <dsp:cNvSpPr/>
      </dsp:nvSpPr>
      <dsp:spPr>
        <a:xfrm>
          <a:off x="1763836" y="3032263"/>
          <a:ext cx="960768" cy="74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a:t>PROJE </a:t>
          </a:r>
          <a:r>
            <a:rPr lang="tr-TR" sz="1100" kern="1200" dirty="0"/>
            <a:t>EKİBİ BÜYÜK GRUP ÇALIŞMALARI</a:t>
          </a:r>
        </a:p>
      </dsp:txBody>
      <dsp:txXfrm>
        <a:off x="1763836" y="3032263"/>
        <a:ext cx="960768" cy="745891"/>
      </dsp:txXfrm>
    </dsp:sp>
    <dsp:sp modelId="{417B6C41-6EB4-4E89-9F9C-3836B45EA88C}">
      <dsp:nvSpPr>
        <dsp:cNvPr id="0" name=""/>
        <dsp:cNvSpPr/>
      </dsp:nvSpPr>
      <dsp:spPr>
        <a:xfrm>
          <a:off x="2188595" y="2361170"/>
          <a:ext cx="870582" cy="43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PROJE EKİBİ KÜÇÜK GRUP ÇALIŞMALARI</a:t>
          </a:r>
        </a:p>
      </dsp:txBody>
      <dsp:txXfrm>
        <a:off x="2188595" y="2361170"/>
        <a:ext cx="870582" cy="435246"/>
      </dsp:txXfrm>
    </dsp:sp>
    <dsp:sp modelId="{137ED7C4-E38B-4113-97E0-7A2B7728586B}">
      <dsp:nvSpPr>
        <dsp:cNvPr id="0" name=""/>
        <dsp:cNvSpPr/>
      </dsp:nvSpPr>
      <dsp:spPr>
        <a:xfrm>
          <a:off x="1521977" y="2796416"/>
          <a:ext cx="1340258" cy="1340906"/>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EF23C-3EC8-4A4D-9BE6-174AC30B4FA8}">
      <dsp:nvSpPr>
        <dsp:cNvPr id="0" name=""/>
        <dsp:cNvSpPr/>
      </dsp:nvSpPr>
      <dsp:spPr>
        <a:xfrm>
          <a:off x="1753450" y="3259383"/>
          <a:ext cx="870582" cy="43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tr-TR" sz="1000" kern="1200" dirty="0"/>
        </a:p>
      </dsp:txBody>
      <dsp:txXfrm>
        <a:off x="1753450" y="3259383"/>
        <a:ext cx="870582" cy="4352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02D64-A449-4168-8C22-0DAC6DED915F}">
      <dsp:nvSpPr>
        <dsp:cNvPr id="0" name=""/>
        <dsp:cNvSpPr/>
      </dsp:nvSpPr>
      <dsp:spPr>
        <a:xfrm>
          <a:off x="0" y="21333"/>
          <a:ext cx="3600450" cy="4317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kern="1200" baseline="0" dirty="0"/>
            <a:t>2006/2007 Sınıf Rehberlik Programı </a:t>
          </a:r>
          <a:endParaRPr lang="tr-TR" sz="1800" kern="1200" dirty="0"/>
        </a:p>
      </dsp:txBody>
      <dsp:txXfrm>
        <a:off x="21075" y="42408"/>
        <a:ext cx="3558300" cy="3895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9E984-62BA-483F-9F5D-99E61FB01D56}">
      <dsp:nvSpPr>
        <dsp:cNvPr id="0" name=""/>
        <dsp:cNvSpPr/>
      </dsp:nvSpPr>
      <dsp:spPr>
        <a:xfrm>
          <a:off x="0" y="0"/>
          <a:ext cx="3600450" cy="93483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Programda öğrenci merkezli bir yaklaşım ile öğrencilerin aktif katılımı sağlanması amaçlanmıştır. </a:t>
          </a:r>
        </a:p>
      </dsp:txBody>
      <dsp:txXfrm>
        <a:off x="45635" y="45635"/>
        <a:ext cx="3509180" cy="843560"/>
      </dsp:txXfrm>
    </dsp:sp>
    <dsp:sp modelId="{52D19CA9-E838-4F94-B7B8-E7EE9137CDF1}">
      <dsp:nvSpPr>
        <dsp:cNvPr id="0" name=""/>
        <dsp:cNvSpPr/>
      </dsp:nvSpPr>
      <dsp:spPr>
        <a:xfrm>
          <a:off x="0" y="1020404"/>
          <a:ext cx="3600450" cy="93483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dirty="0"/>
            <a:t>Programda kazanımların değerlendirilmesinin süreç ağırlıklı olması öngörülmüştür. </a:t>
          </a:r>
        </a:p>
      </dsp:txBody>
      <dsp:txXfrm>
        <a:off x="45635" y="1066039"/>
        <a:ext cx="3509180" cy="843560"/>
      </dsp:txXfrm>
    </dsp:sp>
    <dsp:sp modelId="{FEE81CA9-A00B-4BFF-9788-3CE0212F968B}">
      <dsp:nvSpPr>
        <dsp:cNvPr id="0" name=""/>
        <dsp:cNvSpPr/>
      </dsp:nvSpPr>
      <dsp:spPr>
        <a:xfrm>
          <a:off x="0" y="2004194"/>
          <a:ext cx="3600450" cy="93483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Hesap verilebilirlik açısından eleştirilmiştir. </a:t>
          </a:r>
        </a:p>
      </dsp:txBody>
      <dsp:txXfrm>
        <a:off x="45635" y="2049829"/>
        <a:ext cx="3509180" cy="8435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CD788-3ED6-40F8-A7BC-40209E0D9905}">
      <dsp:nvSpPr>
        <dsp:cNvPr id="0" name=""/>
        <dsp:cNvSpPr/>
      </dsp:nvSpPr>
      <dsp:spPr>
        <a:xfrm>
          <a:off x="0" y="9341"/>
          <a:ext cx="3510902" cy="455715"/>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b="0" kern="1200" baseline="0"/>
            <a:t>2020 Sınıf Rehberlik Programı </a:t>
          </a:r>
          <a:endParaRPr lang="tr-TR" sz="1900" kern="1200"/>
        </a:p>
      </dsp:txBody>
      <dsp:txXfrm>
        <a:off x="22246" y="31587"/>
        <a:ext cx="3466410" cy="4112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09FB1-BFE6-4033-8D03-CAF7506A094C}">
      <dsp:nvSpPr>
        <dsp:cNvPr id="0" name=""/>
        <dsp:cNvSpPr/>
      </dsp:nvSpPr>
      <dsp:spPr>
        <a:xfrm>
          <a:off x="0" y="71731"/>
          <a:ext cx="3765993" cy="154440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dirty="0"/>
            <a:t>Eski programa benzer olarak öğrenci merkezli yaklaşım temel alınmış ve  öğrencilerin aktif katılımda bulunmaları önemsenmiş buna ek olarak yıl sonu kazanımları ile </a:t>
          </a:r>
          <a:r>
            <a:rPr lang="tr-TR" sz="1500" b="1" kern="1200" dirty="0"/>
            <a:t>öğrencilerin yansıtıcı düşünce geliştirmeleri vurgulanmıştır. </a:t>
          </a:r>
          <a:endParaRPr lang="tr-TR" sz="1500" kern="1200" dirty="0"/>
        </a:p>
      </dsp:txBody>
      <dsp:txXfrm>
        <a:off x="75391" y="147122"/>
        <a:ext cx="3615211" cy="1393618"/>
      </dsp:txXfrm>
    </dsp:sp>
    <dsp:sp modelId="{E1A04FD1-241B-47C0-AD32-753429F5FA51}">
      <dsp:nvSpPr>
        <dsp:cNvPr id="0" name=""/>
        <dsp:cNvSpPr/>
      </dsp:nvSpPr>
      <dsp:spPr>
        <a:xfrm>
          <a:off x="0" y="1659331"/>
          <a:ext cx="3765993" cy="154440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Programda değerleme süreci için sadece süreç ağırlıklı değil algıya ve sonuca dayalı da değerlendirmeler yapılması öngörülmekte ve bu şekilde hesap verilebilirliğin geliştirilmesi amaçlanmaktadır. </a:t>
          </a:r>
        </a:p>
      </dsp:txBody>
      <dsp:txXfrm>
        <a:off x="75391" y="1734722"/>
        <a:ext cx="3615211" cy="1393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D7C73-3835-4C76-93D4-A1215278FA30}">
      <dsp:nvSpPr>
        <dsp:cNvPr id="0" name=""/>
        <dsp:cNvSpPr/>
      </dsp:nvSpPr>
      <dsp:spPr>
        <a:xfrm>
          <a:off x="0" y="435825"/>
          <a:ext cx="7543800" cy="26945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tr-TR" sz="4900" b="1" kern="1200" baseline="0"/>
            <a:t>2020 SRP İLE 2006-2007 SRP ARASINDAKİ FARKLAR </a:t>
          </a:r>
          <a:br>
            <a:rPr lang="tr-TR" sz="4900" b="1" kern="1200" baseline="0"/>
          </a:br>
          <a:endParaRPr lang="tr-TR" sz="4900" kern="1200"/>
        </a:p>
      </dsp:txBody>
      <dsp:txXfrm>
        <a:off x="131535" y="567360"/>
        <a:ext cx="7280730" cy="2431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F822E-EABC-4A60-8E25-0E8FEE23F6B6}">
      <dsp:nvSpPr>
        <dsp:cNvPr id="0" name=""/>
        <dsp:cNvSpPr/>
      </dsp:nvSpPr>
      <dsp:spPr>
        <a:xfrm>
          <a:off x="0" y="6178"/>
          <a:ext cx="7629525"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b="1" kern="1200" baseline="0"/>
            <a:t>EN ÖNCELİKLİ FARK: GELİŞİM ALANLARI </a:t>
          </a:r>
          <a:endParaRPr lang="tr-TR" sz="3200" kern="1200"/>
        </a:p>
      </dsp:txBody>
      <dsp:txXfrm>
        <a:off x="37467" y="43645"/>
        <a:ext cx="7554591"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E93D1-B4F6-427B-85DF-0FE7465BEC0B}">
      <dsp:nvSpPr>
        <dsp:cNvPr id="0" name=""/>
        <dsp:cNvSpPr/>
      </dsp:nvSpPr>
      <dsp:spPr>
        <a:xfrm>
          <a:off x="0" y="6178"/>
          <a:ext cx="7629525"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baseline="0" dirty="0"/>
            <a:t>EN ÖNCELİKLİ FARK: GELİŞİM ALANLARI </a:t>
          </a:r>
          <a:endParaRPr lang="tr-TR" sz="3200" kern="1200" dirty="0"/>
        </a:p>
      </dsp:txBody>
      <dsp:txXfrm>
        <a:off x="37467" y="43645"/>
        <a:ext cx="7554591"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C9CAD-BC42-4BA9-9F28-0F2894C14261}">
      <dsp:nvSpPr>
        <dsp:cNvPr id="0" name=""/>
        <dsp:cNvSpPr/>
      </dsp:nvSpPr>
      <dsp:spPr>
        <a:xfrm>
          <a:off x="0" y="11402"/>
          <a:ext cx="3600450" cy="4317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kern="1200" baseline="0" dirty="0"/>
            <a:t>2006/2007 SRP</a:t>
          </a:r>
          <a:endParaRPr lang="tr-TR" sz="1800" kern="1200" dirty="0"/>
        </a:p>
      </dsp:txBody>
      <dsp:txXfrm>
        <a:off x="21075" y="32477"/>
        <a:ext cx="3558300" cy="389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4E6D9-9E88-43F9-B396-016C2C108FD0}">
      <dsp:nvSpPr>
        <dsp:cNvPr id="0" name=""/>
        <dsp:cNvSpPr/>
      </dsp:nvSpPr>
      <dsp:spPr>
        <a:xfrm>
          <a:off x="0" y="0"/>
          <a:ext cx="3600450" cy="4317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kern="1200" baseline="0"/>
            <a:t>2020 SRP</a:t>
          </a:r>
          <a:endParaRPr lang="tr-TR" sz="1800" kern="1200"/>
        </a:p>
      </dsp:txBody>
      <dsp:txXfrm>
        <a:off x="21075" y="21075"/>
        <a:ext cx="3558300" cy="3895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38211-3AF8-4B20-B5E1-2A037BBE4C91}">
      <dsp:nvSpPr>
        <dsp:cNvPr id="0" name=""/>
        <dsp:cNvSpPr/>
      </dsp:nvSpPr>
      <dsp:spPr>
        <a:xfrm>
          <a:off x="0" y="9921"/>
          <a:ext cx="7633742" cy="9114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tr-TR" sz="3800" kern="1200" baseline="0"/>
            <a:t>2020 SRP’DE YENİLİKLER </a:t>
          </a:r>
          <a:endParaRPr lang="tr-TR" sz="3800" kern="1200"/>
        </a:p>
      </dsp:txBody>
      <dsp:txXfrm>
        <a:off x="44492" y="54413"/>
        <a:ext cx="7544758" cy="8224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51EF0-6486-4AD1-9A64-59D3FEE27B03}">
      <dsp:nvSpPr>
        <dsp:cNvPr id="0" name=""/>
        <dsp:cNvSpPr/>
      </dsp:nvSpPr>
      <dsp:spPr>
        <a:xfrm>
          <a:off x="829745" y="181634"/>
          <a:ext cx="2347279" cy="2347279"/>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SOSYAL DUYGUSAL</a:t>
          </a:r>
        </a:p>
      </dsp:txBody>
      <dsp:txXfrm>
        <a:off x="2066817" y="679034"/>
        <a:ext cx="838314" cy="698595"/>
      </dsp:txXfrm>
    </dsp:sp>
    <dsp:sp modelId="{FC202585-D9DC-490E-9AA4-A76000BFF505}">
      <dsp:nvSpPr>
        <dsp:cNvPr id="0" name=""/>
        <dsp:cNvSpPr/>
      </dsp:nvSpPr>
      <dsp:spPr>
        <a:xfrm>
          <a:off x="781402" y="265466"/>
          <a:ext cx="2347279" cy="2347279"/>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KARİYER</a:t>
          </a:r>
        </a:p>
      </dsp:txBody>
      <dsp:txXfrm>
        <a:off x="1340278" y="1788403"/>
        <a:ext cx="1257471" cy="614763"/>
      </dsp:txXfrm>
    </dsp:sp>
    <dsp:sp modelId="{876E0E65-5382-47AB-B623-4BC8CD85CB9C}">
      <dsp:nvSpPr>
        <dsp:cNvPr id="0" name=""/>
        <dsp:cNvSpPr/>
      </dsp:nvSpPr>
      <dsp:spPr>
        <a:xfrm>
          <a:off x="733059" y="181634"/>
          <a:ext cx="2347279" cy="2347279"/>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AKADEMİK</a:t>
          </a:r>
        </a:p>
      </dsp:txBody>
      <dsp:txXfrm>
        <a:off x="1004952" y="679034"/>
        <a:ext cx="838314" cy="698595"/>
      </dsp:txXfrm>
    </dsp:sp>
    <dsp:sp modelId="{247A68C9-0F2F-430F-AEB6-08E59C843CD7}">
      <dsp:nvSpPr>
        <dsp:cNvPr id="0" name=""/>
        <dsp:cNvSpPr/>
      </dsp:nvSpPr>
      <dsp:spPr>
        <a:xfrm>
          <a:off x="684631" y="36326"/>
          <a:ext cx="2637894" cy="263789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18BD4D-DABC-4354-9B41-77298873BD63}">
      <dsp:nvSpPr>
        <dsp:cNvPr id="0" name=""/>
        <dsp:cNvSpPr/>
      </dsp:nvSpPr>
      <dsp:spPr>
        <a:xfrm>
          <a:off x="636094" y="120009"/>
          <a:ext cx="2637894" cy="263789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0A86BA-B75D-4C25-9920-7B27A319E15F}">
      <dsp:nvSpPr>
        <dsp:cNvPr id="0" name=""/>
        <dsp:cNvSpPr/>
      </dsp:nvSpPr>
      <dsp:spPr>
        <a:xfrm>
          <a:off x="587558" y="36326"/>
          <a:ext cx="2637894" cy="263789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9E958-646D-4DE0-AEBC-CA9F87A7BEFD}">
      <dsp:nvSpPr>
        <dsp:cNvPr id="0" name=""/>
        <dsp:cNvSpPr/>
      </dsp:nvSpPr>
      <dsp:spPr>
        <a:xfrm>
          <a:off x="0" y="965"/>
          <a:ext cx="7629525"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baseline="0"/>
            <a:t>2020 SRP’DE YENİLİKLER </a:t>
          </a:r>
          <a:endParaRPr lang="tr-TR" sz="2300" kern="1200"/>
        </a:p>
      </dsp:txBody>
      <dsp:txXfrm>
        <a:off x="26930" y="27895"/>
        <a:ext cx="7575665" cy="49779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88628" y="0"/>
            <a:ext cx="4275402" cy="336788"/>
          </a:xfrm>
          <a:prstGeom prst="rect">
            <a:avLst/>
          </a:prstGeom>
        </p:spPr>
        <p:txBody>
          <a:bodyPr vert="horz" lIns="91440" tIns="45720" rIns="91440" bIns="45720" rtlCol="0"/>
          <a:lstStyle>
            <a:lvl1pPr algn="r">
              <a:defRPr sz="1200"/>
            </a:lvl1pPr>
          </a:lstStyle>
          <a:p>
            <a:fld id="{F090FDAB-B973-4559-B8CF-4178554072C1}" type="datetimeFigureOut">
              <a:rPr lang="tr-TR" smtClean="0"/>
              <a:t>17.01.2022</a:t>
            </a:fld>
            <a:endParaRPr lang="tr-TR"/>
          </a:p>
        </p:txBody>
      </p:sp>
      <p:sp>
        <p:nvSpPr>
          <p:cNvPr id="4" name="Altbilgi Yer Tutucusu 3"/>
          <p:cNvSpPr>
            <a:spLocks noGrp="1"/>
          </p:cNvSpPr>
          <p:nvPr>
            <p:ph type="ftr" sz="quarter" idx="2"/>
          </p:nvPr>
        </p:nvSpPr>
        <p:spPr>
          <a:xfrm>
            <a:off x="0" y="6397806"/>
            <a:ext cx="4275402" cy="3367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88628" y="6397806"/>
            <a:ext cx="4275402" cy="336788"/>
          </a:xfrm>
          <a:prstGeom prst="rect">
            <a:avLst/>
          </a:prstGeom>
        </p:spPr>
        <p:txBody>
          <a:bodyPr vert="horz" lIns="91440" tIns="45720" rIns="91440" bIns="45720" rtlCol="0" anchor="b"/>
          <a:lstStyle>
            <a:lvl1pPr algn="r">
              <a:defRPr sz="1200"/>
            </a:lvl1pPr>
          </a:lstStyle>
          <a:p>
            <a:fld id="{AF39574A-B5B8-49A8-95AD-2977D9390004}" type="slidenum">
              <a:rPr lang="tr-TR" smtClean="0"/>
              <a:t>‹#›</a:t>
            </a:fld>
            <a:endParaRPr lang="tr-TR"/>
          </a:p>
        </p:txBody>
      </p:sp>
    </p:spTree>
    <p:extLst>
      <p:ext uri="{BB962C8B-B14F-4D97-AF65-F5344CB8AC3E}">
        <p14:creationId xmlns:p14="http://schemas.microsoft.com/office/powerpoint/2010/main" val="355939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51EFC34F-E92D-4D34-867D-5B5749D06134}" type="datetimeFigureOut">
              <a:rPr lang="tr-TR" smtClean="0"/>
              <a:t>17.01.2022</a:t>
            </a:fld>
            <a:endParaRPr lang="tr-TR"/>
          </a:p>
        </p:txBody>
      </p:sp>
      <p:sp>
        <p:nvSpPr>
          <p:cNvPr id="4" name="Slayt Görüntüsü Yer Tutucusu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20BB03A5-BB9B-40E0-8164-674E569EC1FE}" type="slidenum">
              <a:rPr lang="tr-TR" smtClean="0"/>
              <a:t>‹#›</a:t>
            </a:fld>
            <a:endParaRPr lang="tr-TR"/>
          </a:p>
        </p:txBody>
      </p:sp>
    </p:spTree>
    <p:extLst>
      <p:ext uri="{BB962C8B-B14F-4D97-AF65-F5344CB8AC3E}">
        <p14:creationId xmlns:p14="http://schemas.microsoft.com/office/powerpoint/2010/main" val="149800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1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6BF707DB-0A75-491C-93B4-B6A79B9244D6}" type="slidenum">
              <a:rPr lang="tr-TR" altLang="tr-TR" smtClean="0"/>
              <a:pPr/>
              <a:t>7</a:t>
            </a:fld>
            <a:endParaRPr lang="tr-TR" altLang="tr-TR"/>
          </a:p>
        </p:txBody>
      </p:sp>
    </p:spTree>
    <p:extLst>
      <p:ext uri="{BB962C8B-B14F-4D97-AF65-F5344CB8AC3E}">
        <p14:creationId xmlns:p14="http://schemas.microsoft.com/office/powerpoint/2010/main" val="255601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0BB03A5-BB9B-40E0-8164-674E569EC1FE}" type="slidenum">
              <a:rPr lang="tr-TR" smtClean="0"/>
              <a:t>18</a:t>
            </a:fld>
            <a:endParaRPr lang="tr-TR"/>
          </a:p>
        </p:txBody>
      </p:sp>
    </p:spTree>
    <p:extLst>
      <p:ext uri="{BB962C8B-B14F-4D97-AF65-F5344CB8AC3E}">
        <p14:creationId xmlns:p14="http://schemas.microsoft.com/office/powerpoint/2010/main" val="142070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0BB03A5-BB9B-40E0-8164-674E569EC1FE}" type="slidenum">
              <a:rPr lang="tr-TR" smtClean="0"/>
              <a:t>20</a:t>
            </a:fld>
            <a:endParaRPr lang="tr-TR"/>
          </a:p>
        </p:txBody>
      </p:sp>
    </p:spTree>
    <p:extLst>
      <p:ext uri="{BB962C8B-B14F-4D97-AF65-F5344CB8AC3E}">
        <p14:creationId xmlns:p14="http://schemas.microsoft.com/office/powerpoint/2010/main" val="49170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Gelişim alanları içerisindeki kazanımlar birbirini destekler şekilde ele alınmış.</a:t>
            </a:r>
          </a:p>
        </p:txBody>
      </p:sp>
      <p:sp>
        <p:nvSpPr>
          <p:cNvPr id="4" name="Slayt Numarası Yer Tutucusu 3"/>
          <p:cNvSpPr>
            <a:spLocks noGrp="1"/>
          </p:cNvSpPr>
          <p:nvPr>
            <p:ph type="sldNum" sz="quarter" idx="5"/>
          </p:nvPr>
        </p:nvSpPr>
        <p:spPr/>
        <p:txBody>
          <a:bodyPr/>
          <a:lstStyle/>
          <a:p>
            <a:fld id="{62ABA0D5-DBF8-4C76-8D0D-DB5A73B579B1}" type="slidenum">
              <a:rPr lang="tr-TR" smtClean="0"/>
              <a:pPr/>
              <a:t>23</a:t>
            </a:fld>
            <a:endParaRPr lang="tr-TR"/>
          </a:p>
        </p:txBody>
      </p:sp>
    </p:spTree>
    <p:extLst>
      <p:ext uri="{BB962C8B-B14F-4D97-AF65-F5344CB8AC3E}">
        <p14:creationId xmlns:p14="http://schemas.microsoft.com/office/powerpoint/2010/main" val="187500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Yansıtıcı düşünme; kişinin düşündükleri üzerinde düşünme, kendi üzerine düşünme</a:t>
            </a:r>
          </a:p>
        </p:txBody>
      </p:sp>
      <p:sp>
        <p:nvSpPr>
          <p:cNvPr id="4" name="Slayt Numarası Yer Tutucusu 3"/>
          <p:cNvSpPr>
            <a:spLocks noGrp="1"/>
          </p:cNvSpPr>
          <p:nvPr>
            <p:ph type="sldNum" sz="quarter" idx="5"/>
          </p:nvPr>
        </p:nvSpPr>
        <p:spPr/>
        <p:txBody>
          <a:bodyPr/>
          <a:lstStyle/>
          <a:p>
            <a:fld id="{62ABA0D5-DBF8-4C76-8D0D-DB5A73B579B1}" type="slidenum">
              <a:rPr lang="tr-TR" smtClean="0"/>
              <a:pPr/>
              <a:t>25</a:t>
            </a:fld>
            <a:endParaRPr lang="tr-TR"/>
          </a:p>
        </p:txBody>
      </p:sp>
    </p:spTree>
    <p:extLst>
      <p:ext uri="{BB962C8B-B14F-4D97-AF65-F5344CB8AC3E}">
        <p14:creationId xmlns:p14="http://schemas.microsoft.com/office/powerpoint/2010/main" val="123675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0BB03A5-BB9B-40E0-8164-674E569EC1FE}" type="slidenum">
              <a:rPr lang="tr-TR" smtClean="0"/>
              <a:t>28</a:t>
            </a:fld>
            <a:endParaRPr lang="tr-TR"/>
          </a:p>
        </p:txBody>
      </p:sp>
    </p:spTree>
    <p:extLst>
      <p:ext uri="{BB962C8B-B14F-4D97-AF65-F5344CB8AC3E}">
        <p14:creationId xmlns:p14="http://schemas.microsoft.com/office/powerpoint/2010/main" val="363300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BE0446C-888B-448A-A4B6-251DF0CB0EA3}" type="datetime1">
              <a:rPr lang="tr-TR" smtClean="0"/>
              <a:t>17.01.2022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26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A23FF9E-E328-47EF-9BFA-C385B97AB79F}" type="datetime1">
              <a:rPr lang="tr-TR" smtClean="0"/>
              <a:t>17.01.2022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5117776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81F7CC6-3941-4C06-B667-51F4F7B6A62B}" type="datetime1">
              <a:rPr lang="tr-TR" smtClean="0"/>
              <a:t>17.01.2022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3476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6A8B0FA-70E8-4555-9388-6C1FE48DDE9B}" type="datetime1">
              <a:rPr lang="tr-TR" smtClean="0"/>
              <a:t>17.01.2022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823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A23FF9E-E328-47EF-9BFA-C385B97AB79F}" type="datetime1">
              <a:rPr lang="tr-TR" smtClean="0"/>
              <a:t>17.01.2022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81133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A23FF9E-E328-47EF-9BFA-C385B97AB79F}" type="datetime1">
              <a:rPr lang="tr-TR" smtClean="0"/>
              <a:t>17.01.2022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5932086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22960" y="2582334"/>
            <a:ext cx="370332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3440" y="2582334"/>
            <a:ext cx="370332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FF69397-7826-47C5-91D6-87E0ACB1DAAA}" type="datetime1">
              <a:rPr lang="tr-TR" smtClean="0"/>
              <a:t>17.01.2022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2666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3607EA3-577D-4BEC-83DD-AB1C7F1DBD45}" type="datetime1">
              <a:rPr lang="tr-TR" smtClean="0"/>
              <a:t>17.01.2022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8262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FD8E7EE-7F11-4C0C-A143-33FFAB32BB9F}" type="datetime1">
              <a:rPr lang="tr-TR" smtClean="0"/>
              <a:t>17.01.2022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0111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5267F7E-504B-47D3-989C-BC13A77C90D2}" type="datetime1">
              <a:rPr lang="tr-TR" smtClean="0"/>
              <a:t>17.01.2022</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27509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A23FF9E-E328-47EF-9BFA-C385B97AB79F}" type="datetime1">
              <a:rPr lang="tr-TR" smtClean="0"/>
              <a:t>17.01.2022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42736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A23FF9E-E328-47EF-9BFA-C385B97AB79F}" type="datetime1">
              <a:rPr lang="tr-TR" smtClean="0"/>
              <a:t>17.01.2022</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302176B-0E47-46AC-8F43-DAB4B8A37D06}"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251330"/>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4.xml"/><Relationship Id="rId16" Type="http://schemas.openxmlformats.org/officeDocument/2006/relationships/diagramColors" Target="../diagrams/colors6.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26" Type="http://schemas.openxmlformats.org/officeDocument/2006/relationships/diagramColors" Target="../diagrams/colors13.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5" Type="http://schemas.openxmlformats.org/officeDocument/2006/relationships/diagramQuickStyle" Target="../diagrams/quickStyle13.xml"/><Relationship Id="rId2" Type="http://schemas.openxmlformats.org/officeDocument/2006/relationships/notesSlide" Target="../notesSlides/notesSlide5.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5.xml"/><Relationship Id="rId6" Type="http://schemas.openxmlformats.org/officeDocument/2006/relationships/diagramColors" Target="../diagrams/colors9.xml"/><Relationship Id="rId11" Type="http://schemas.openxmlformats.org/officeDocument/2006/relationships/diagramColors" Target="../diagrams/colors10.xml"/><Relationship Id="rId24" Type="http://schemas.openxmlformats.org/officeDocument/2006/relationships/diagramLayout" Target="../diagrams/layout13.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23" Type="http://schemas.openxmlformats.org/officeDocument/2006/relationships/diagramData" Target="../diagrams/data13.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 Id="rId27" Type="http://schemas.microsoft.com/office/2007/relationships/diagramDrawing" Target="../diagrams/drawing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12455" y="335385"/>
            <a:ext cx="7772400" cy="2526169"/>
          </a:xfrm>
        </p:spPr>
        <p:txBody>
          <a:bodyPr>
            <a:noAutofit/>
          </a:bodyPr>
          <a:lstStyle/>
          <a:p>
            <a:pPr algn="ctr"/>
            <a:r>
              <a:rPr lang="tr-TR" sz="4400" b="1" dirty="0">
                <a:solidFill>
                  <a:schemeClr val="accent1">
                    <a:lumMod val="75000"/>
                  </a:schemeClr>
                </a:solidFill>
                <a:latin typeface="Times New Roman" panose="02020603050405020304" pitchFamily="18" charset="0"/>
                <a:cs typeface="Times New Roman" panose="02020603050405020304" pitchFamily="18" charset="0"/>
              </a:rPr>
              <a:t>SINIF REHBERLİK PROGRAMI</a:t>
            </a:r>
            <a:br>
              <a:rPr lang="tr-TR" sz="2400" b="1" dirty="0">
                <a:solidFill>
                  <a:schemeClr val="accent1">
                    <a:lumMod val="75000"/>
                  </a:schemeClr>
                </a:solidFill>
                <a:latin typeface="Times New Roman" panose="02020603050405020304" pitchFamily="18" charset="0"/>
                <a:cs typeface="Times New Roman" panose="02020603050405020304" pitchFamily="18" charset="0"/>
              </a:rPr>
            </a:br>
            <a:endParaRPr lang="tr-TR"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3126891" y="2853028"/>
            <a:ext cx="5144723" cy="1060252"/>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Avcılar Rehberlik ve Araştırma Merkezi</a:t>
            </a:r>
          </a:p>
        </p:txBody>
      </p:sp>
      <p:sp>
        <p:nvSpPr>
          <p:cNvPr id="4" name="Slayt Numarası Yer Tutucusu 3"/>
          <p:cNvSpPr>
            <a:spLocks noGrp="1"/>
          </p:cNvSpPr>
          <p:nvPr>
            <p:ph type="sldNum" sz="quarter" idx="12"/>
          </p:nvPr>
        </p:nvSpPr>
        <p:spPr/>
        <p:txBody>
          <a:bodyPr/>
          <a:lstStyle/>
          <a:p>
            <a:fld id="{F302176B-0E47-46AC-8F43-DAB4B8A37D06}" type="slidenum">
              <a:rPr lang="tr-TR" smtClean="0"/>
              <a:t>1</a:t>
            </a:fld>
            <a:endParaRPr lang="tr-TR"/>
          </a:p>
        </p:txBody>
      </p:sp>
      <p:pic>
        <p:nvPicPr>
          <p:cNvPr id="5" name="Picture 2" descr="Resim">
            <a:extLst>
              <a:ext uri="{FF2B5EF4-FFF2-40B4-BE49-F238E27FC236}">
                <a16:creationId xmlns:a16="http://schemas.microsoft.com/office/drawing/2014/main" id="{02E08BFF-E900-4206-966F-A59B4F485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386" y="2010544"/>
            <a:ext cx="2318323" cy="231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15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172271"/>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SINIF REHBERLİK PROGRAMININ ÖZELLİKLERİ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4" name="3 Dikdörtgen"/>
          <p:cNvSpPr/>
          <p:nvPr/>
        </p:nvSpPr>
        <p:spPr>
          <a:xfrm>
            <a:off x="493078" y="1244573"/>
            <a:ext cx="8157843" cy="2492990"/>
          </a:xfrm>
          <a:prstGeom prst="rect">
            <a:avLst/>
          </a:prstGeom>
        </p:spPr>
        <p:txBody>
          <a:bodyPr wrap="square">
            <a:spAutoFit/>
          </a:bodyPr>
          <a:lstStyle/>
          <a:p>
            <a:pPr algn="just">
              <a:buFont typeface="Wingdings" pitchFamily="2" charset="2"/>
              <a:buChar char="Ø"/>
            </a:pPr>
            <a:r>
              <a:rPr lang="tr-TR" dirty="0"/>
              <a:t> </a:t>
            </a:r>
            <a:r>
              <a:rPr lang="tr-TR" sz="2000" b="1" i="1" u="sng" dirty="0">
                <a:latin typeface="Times New Roman" panose="02020603050405020304" pitchFamily="18" charset="0"/>
                <a:cs typeface="Times New Roman" panose="02020603050405020304" pitchFamily="18" charset="0"/>
              </a:rPr>
              <a:t>Sosyal duygusal gelişim alanında</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öğrencilerin içinde bulundukları sosyal gruplarda başarılı olmaları için neleri bilmeleri ve nasıl davranmaları gerektiğiyle ilgili becerileri kazandırmak benimsenmiştir. Bunun yanı sıra, zihinsel gelişime de destek sağlayan duygularını anlamalarına, tanımalarına, ifade etmelerine ve yönetmelerine odaklanılmıştır. </a:t>
            </a:r>
            <a:r>
              <a:rPr lang="tr-TR" dirty="0">
                <a:latin typeface="Times New Roman" panose="02020603050405020304" pitchFamily="18" charset="0"/>
                <a:cs typeface="Times New Roman" panose="02020603050405020304" pitchFamily="18" charset="0"/>
              </a:rPr>
              <a:t>Bu kapsamda, benlik farkındalığı kazanma, duyguları anlama ve yönetme, sorumlu karar verme, kişisel güvenliğini sağlama ve kişilerarası iletişim becerileri gibi sosyal duygusal öğrenme becerilerini geliştirmeleri önemli görülmüştür. </a:t>
            </a:r>
          </a:p>
        </p:txBody>
      </p:sp>
      <p:pic>
        <p:nvPicPr>
          <p:cNvPr id="6"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373215"/>
            <a:ext cx="1008112" cy="912387"/>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207" y="4501677"/>
            <a:ext cx="2619375" cy="1743075"/>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703" y="4501677"/>
            <a:ext cx="2533650" cy="1800225"/>
          </a:xfrm>
          <a:prstGeom prst="rect">
            <a:avLst/>
          </a:prstGeom>
        </p:spPr>
      </p:pic>
      <p:sp>
        <p:nvSpPr>
          <p:cNvPr id="5" name="Slayt Numarası Yer Tutucusu 4"/>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837744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6261" y="33265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SINIF REHBERLİK PROGRAMININ ÖZELLİKLERİ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4" name="3 Dikdörtgen"/>
          <p:cNvSpPr/>
          <p:nvPr/>
        </p:nvSpPr>
        <p:spPr>
          <a:xfrm>
            <a:off x="359798" y="1059444"/>
            <a:ext cx="6012402" cy="3170099"/>
          </a:xfrm>
          <a:prstGeom prst="rect">
            <a:avLst/>
          </a:prstGeom>
        </p:spPr>
        <p:txBody>
          <a:bodyPr wrap="square">
            <a:spAutoFit/>
          </a:bodyPr>
          <a:lstStyle/>
          <a:p>
            <a:pPr algn="just">
              <a:buFont typeface="Wingdings" pitchFamily="2" charset="2"/>
              <a:buChar char="Ø"/>
            </a:pPr>
            <a:r>
              <a:rPr lang="tr-TR" dirty="0"/>
              <a:t> </a:t>
            </a:r>
            <a:r>
              <a:rPr lang="tr-TR" sz="2000" dirty="0">
                <a:latin typeface="Times New Roman" panose="02020603050405020304" pitchFamily="18" charset="0"/>
                <a:cs typeface="Times New Roman" panose="02020603050405020304" pitchFamily="18" charset="0"/>
              </a:rPr>
              <a:t>Sınıf Rehberlik Programı’nda iyi oluş, iyilik hâli, beden imgesi, sanal arkadaşlık, hak savunuculuğu, karakter güçleri, hayal etme, liderlik becerileri, kariyer amaç ve beklentileri, kariyer portfolyosu anlayışı geliştirme, kariyer planlama, hayat boyu öğrenme anlayışı, çaba gösterme, çalışma anlayışı ve önemi, üretme davranışı, okul ve eğitimin önemi, akademik erteleme, öğrenmenin bir parçası olarak hata/başarısızlık, öğrenme etkinlik ve ortamlarına yönelik duygu ve düşünce temalarına ilk kez yer verilmiştir.</a:t>
            </a:r>
          </a:p>
        </p:txBody>
      </p:sp>
      <p:pic>
        <p:nvPicPr>
          <p:cNvPr id="8"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3276" y="4606003"/>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56865">
            <a:off x="6885654" y="1989967"/>
            <a:ext cx="1817142" cy="949204"/>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588" y="4465613"/>
            <a:ext cx="3850761" cy="1600200"/>
          </a:xfrm>
          <a:prstGeom prst="rect">
            <a:avLst/>
          </a:prstGeom>
        </p:spPr>
      </p:pic>
      <p:sp>
        <p:nvSpPr>
          <p:cNvPr id="5" name="Slayt Numarası Yer Tutucusu 4"/>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3258472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260648"/>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SINIF REHBERLİK PROGRAMININ ÖZELLİKLERİ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4" name="3 Dikdörtgen"/>
          <p:cNvSpPr/>
          <p:nvPr/>
        </p:nvSpPr>
        <p:spPr>
          <a:xfrm>
            <a:off x="323528" y="1052736"/>
            <a:ext cx="5904656" cy="2862322"/>
          </a:xfrm>
          <a:prstGeom prst="rect">
            <a:avLst/>
          </a:prstGeom>
        </p:spPr>
        <p:txBody>
          <a:bodyPr wrap="square">
            <a:spAutoFit/>
          </a:bodyPr>
          <a:lstStyle/>
          <a:p>
            <a:pPr algn="just">
              <a:buFont typeface="Wingdings" pitchFamily="2" charset="2"/>
              <a:buChar char="Ø"/>
            </a:pPr>
            <a:r>
              <a:rPr lang="tr-TR" dirty="0"/>
              <a:t> </a:t>
            </a:r>
            <a:r>
              <a:rPr lang="tr-TR" sz="2000" b="1" dirty="0">
                <a:latin typeface="Times New Roman" panose="02020603050405020304" pitchFamily="18" charset="0"/>
                <a:cs typeface="Times New Roman" panose="02020603050405020304" pitchFamily="18" charset="0"/>
              </a:rPr>
              <a:t>Akademik gelişimde ve kariyer gelişiminde olduğu gibi sosyal duygusal gelişim alanında da öğrencilerin güçlü yönlerini ortaya çıkarmaları ve olumlu kişilik özelliklerini geliştirmeleri benimsenmiştir. </a:t>
            </a:r>
          </a:p>
          <a:p>
            <a:pPr algn="just">
              <a:buFont typeface="Wingdings" pitchFamily="2" charset="2"/>
              <a:buChar char="Ø"/>
            </a:pPr>
            <a:endParaRPr lang="tr-TR" sz="20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000" dirty="0">
                <a:latin typeface="Times New Roman" panose="02020603050405020304" pitchFamily="18" charset="0"/>
                <a:cs typeface="Times New Roman" panose="02020603050405020304" pitchFamily="18" charset="0"/>
              </a:rPr>
              <a:t> Akademik, kariyer ve sosyal duygusal gelişim alanlarında, öğrencilerin güçlü yanlarını ortaya çıkarmak, kök değerleri kazanmalarına katkıda bulunmak benimsenmiştir. </a:t>
            </a: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824645"/>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1878751"/>
            <a:ext cx="2619375" cy="1743075"/>
          </a:xfrm>
          <a:prstGeom prst="rect">
            <a:avLst/>
          </a:prstGeom>
        </p:spPr>
      </p:pic>
      <p:sp>
        <p:nvSpPr>
          <p:cNvPr id="7" name="Slayt Numarası Yer Tutucusu 6"/>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1117255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0"/>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SINIF REHBERLİK PROGRAMININ ÖZELLİKLERİ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4" name="3 Dikdörtgen"/>
          <p:cNvSpPr/>
          <p:nvPr/>
        </p:nvSpPr>
        <p:spPr>
          <a:xfrm>
            <a:off x="179512" y="900003"/>
            <a:ext cx="8784976" cy="4124206"/>
          </a:xfrm>
          <a:prstGeom prst="rect">
            <a:avLst/>
          </a:prstGeom>
        </p:spPr>
        <p:txBody>
          <a:bodyPr wrap="square">
            <a:spAutoFit/>
          </a:bodyPr>
          <a:lstStyle/>
          <a:p>
            <a:pPr algn="just">
              <a:buFont typeface="Wingdings" pitchFamily="2" charset="2"/>
              <a:buChar char="Ø"/>
            </a:pPr>
            <a:r>
              <a:rPr lang="tr-TR" dirty="0">
                <a:latin typeface="Times New Roman" panose="02020603050405020304" pitchFamily="18" charset="0"/>
                <a:cs typeface="Times New Roman" panose="02020603050405020304" pitchFamily="18" charset="0"/>
              </a:rPr>
              <a:t>Gelişim alanlarında duyguların farkındalığına ve ifade edilmesine özen gösterilmiştir. </a:t>
            </a:r>
          </a:p>
          <a:p>
            <a:pPr algn="just">
              <a:buFont typeface="Wingdings" pitchFamily="2" charset="2"/>
              <a:buChar char="Ø"/>
            </a:pPr>
            <a:endParaRPr lang="tr-TR" dirty="0">
              <a:latin typeface="Times New Roman" panose="02020603050405020304" pitchFamily="18" charset="0"/>
              <a:cs typeface="Times New Roman" panose="02020603050405020304" pitchFamily="18" charset="0"/>
            </a:endParaRPr>
          </a:p>
          <a:p>
            <a:pPr algn="just">
              <a:buFont typeface="Wingdings" pitchFamily="2" charset="2"/>
              <a:buChar char="Ø"/>
            </a:pP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Kazanımlar yazılırken program geliştirme sürecinde </a:t>
            </a:r>
          </a:p>
          <a:p>
            <a:pPr algn="just">
              <a:buFont typeface="Wingdings" pitchFamily="2" charset="2"/>
              <a:buChar char="Ø"/>
            </a:pPr>
            <a:r>
              <a:rPr lang="tr-TR" i="1" dirty="0">
                <a:latin typeface="Times New Roman" panose="02020603050405020304" pitchFamily="18" charset="0"/>
                <a:cs typeface="Times New Roman" panose="02020603050405020304" pitchFamily="18" charset="0"/>
              </a:rPr>
              <a:t>Öğrencilerin, velilerin ve öğretmenlerin rehberlik ihtiyacını ortaya koyan RİBA sonuçları, </a:t>
            </a:r>
          </a:p>
          <a:p>
            <a:pPr algn="just">
              <a:buFont typeface="Wingdings" pitchFamily="2" charset="2"/>
              <a:buChar char="Ø"/>
            </a:pPr>
            <a:r>
              <a:rPr lang="tr-TR" i="1" dirty="0" err="1">
                <a:latin typeface="Times New Roman" panose="02020603050405020304" pitchFamily="18" charset="0"/>
                <a:cs typeface="Times New Roman" panose="02020603050405020304" pitchFamily="18" charset="0"/>
              </a:rPr>
              <a:t>Çalıştaylar</a:t>
            </a:r>
            <a:r>
              <a:rPr lang="tr-TR" i="1" dirty="0">
                <a:latin typeface="Times New Roman" panose="02020603050405020304" pitchFamily="18" charset="0"/>
                <a:cs typeface="Times New Roman" panose="02020603050405020304" pitchFamily="18" charset="0"/>
              </a:rPr>
              <a:t> kapsamında öğretmenlere uygulanan ihtiyaç analizi ile elde edilen veriler,</a:t>
            </a:r>
          </a:p>
          <a:p>
            <a:pPr algn="just">
              <a:buFont typeface="Wingdings" pitchFamily="2" charset="2"/>
              <a:buChar char="Ø"/>
            </a:pPr>
            <a:r>
              <a:rPr lang="tr-TR" i="1" dirty="0">
                <a:latin typeface="Times New Roman" panose="02020603050405020304" pitchFamily="18" charset="0"/>
                <a:cs typeface="Times New Roman" panose="02020603050405020304" pitchFamily="18" charset="0"/>
              </a:rPr>
              <a:t>“Karakter Güçleri ve Erdemler”, “21. Yüzyıl Becerileri” olarak adlandırılan yeni nesil beceriler ve </a:t>
            </a:r>
          </a:p>
          <a:p>
            <a:pPr algn="just">
              <a:buFont typeface="Wingdings" pitchFamily="2" charset="2"/>
              <a:buChar char="Ø"/>
            </a:pPr>
            <a:r>
              <a:rPr lang="tr-TR" i="1" dirty="0">
                <a:latin typeface="Times New Roman" panose="02020603050405020304" pitchFamily="18" charset="0"/>
                <a:cs typeface="Times New Roman" panose="02020603050405020304" pitchFamily="18" charset="0"/>
              </a:rPr>
              <a:t>Millî Eğitim Bakanlığı tarafından tanımlanan “Kök Değerler” </a:t>
            </a:r>
          </a:p>
          <a:p>
            <a:pPr algn="just"/>
            <a:r>
              <a:rPr lang="tr-TR" b="1" dirty="0">
                <a:latin typeface="Times New Roman" panose="02020603050405020304" pitchFamily="18" charset="0"/>
                <a:cs typeface="Times New Roman" panose="02020603050405020304" pitchFamily="18" charset="0"/>
              </a:rPr>
              <a:t>dikkate alınmıştır.</a:t>
            </a:r>
            <a:endParaRPr lang="tr-TR" dirty="0">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000" dirty="0">
                <a:latin typeface="Times New Roman" panose="02020603050405020304" pitchFamily="18" charset="0"/>
                <a:cs typeface="Times New Roman" panose="02020603050405020304" pitchFamily="18" charset="0"/>
              </a:rPr>
              <a:t> </a:t>
            </a:r>
            <a:r>
              <a:rPr lang="tr-TR" sz="2000" i="1" dirty="0" err="1">
                <a:latin typeface="Times New Roman" panose="02020603050405020304" pitchFamily="18" charset="0"/>
                <a:cs typeface="Times New Roman" panose="02020603050405020304" pitchFamily="18" charset="0"/>
              </a:rPr>
              <a:t>Duyuşsal</a:t>
            </a:r>
            <a:r>
              <a:rPr lang="tr-TR" sz="2000" i="1" dirty="0">
                <a:latin typeface="Times New Roman" panose="02020603050405020304" pitchFamily="18" charset="0"/>
                <a:cs typeface="Times New Roman" panose="02020603050405020304" pitchFamily="18" charset="0"/>
              </a:rPr>
              <a:t> davranış</a:t>
            </a:r>
            <a:r>
              <a:rPr lang="tr-TR" sz="2000" dirty="0">
                <a:latin typeface="Times New Roman" panose="02020603050405020304" pitchFamily="18" charset="0"/>
                <a:cs typeface="Times New Roman" panose="02020603050405020304" pitchFamily="18" charset="0"/>
              </a:rPr>
              <a:t>* kazandırmanın bir süreç olduğu ve tekrarlanması gerektiği dikkate alınarak kazanımların kapsayıcı olmasına özen gösterilmiş ve bazı kazanımlar farklı sınıf düzeylerinde tekrar edilmiştir.</a:t>
            </a:r>
          </a:p>
          <a:p>
            <a:pPr>
              <a:buFont typeface="Wingdings" pitchFamily="2" charset="2"/>
              <a:buChar char="Ø"/>
            </a:pPr>
            <a:endParaRPr lang="tr-TR" sz="2000" dirty="0">
              <a:latin typeface="Times New Roman" panose="02020603050405020304" pitchFamily="18" charset="0"/>
              <a:cs typeface="Times New Roman" panose="02020603050405020304" pitchFamily="18" charset="0"/>
            </a:endParaRPr>
          </a:p>
          <a:p>
            <a:pPr>
              <a:buFont typeface="Wingdings" pitchFamily="2" charset="2"/>
              <a:buChar char="Ø"/>
            </a:pPr>
            <a:endParaRPr lang="tr-TR" sz="2000" dirty="0">
              <a:latin typeface="Times New Roman" panose="02020603050405020304" pitchFamily="18" charset="0"/>
              <a:cs typeface="Times New Roman" panose="02020603050405020304" pitchFamily="18" charset="0"/>
            </a:endParaRP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5024209"/>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6" name="Slayt Numarası Yer Tutucusu 5"/>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1904185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557" y="0"/>
            <a:ext cx="9144000"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SINIF REHBERLİK PROGRAMININ TEMEL İLKELERİ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4" name="3 Dikdörtgen"/>
          <p:cNvSpPr/>
          <p:nvPr/>
        </p:nvSpPr>
        <p:spPr>
          <a:xfrm>
            <a:off x="684974" y="1988840"/>
            <a:ext cx="5964124" cy="1938992"/>
          </a:xfrm>
          <a:prstGeom prst="rect">
            <a:avLst/>
          </a:prstGeom>
        </p:spPr>
        <p:txBody>
          <a:bodyPr wrap="square">
            <a:spAutoFit/>
          </a:bodyPr>
          <a:lstStyle/>
          <a:p>
            <a:pPr algn="just"/>
            <a:r>
              <a:rPr lang="tr-TR" sz="2000" dirty="0">
                <a:latin typeface="Times New Roman" panose="02020603050405020304" pitchFamily="18" charset="0"/>
                <a:cs typeface="Times New Roman" panose="02020603050405020304" pitchFamily="18" charset="0"/>
              </a:rPr>
              <a:t>Programda tek bir modele dayanmak yerine özellikle;</a:t>
            </a:r>
          </a:p>
          <a:p>
            <a:pPr algn="just">
              <a:buFont typeface="Wingdings" pitchFamily="2" charset="2"/>
              <a:buChar char="Ø"/>
            </a:pPr>
            <a:r>
              <a:rPr lang="tr-TR" sz="2000" dirty="0">
                <a:latin typeface="Times New Roman" panose="02020603050405020304" pitchFamily="18" charset="0"/>
                <a:cs typeface="Times New Roman" panose="02020603050405020304" pitchFamily="18" charset="0"/>
              </a:rPr>
              <a:t> </a:t>
            </a:r>
            <a:r>
              <a:rPr lang="tr-TR" sz="2000" i="1" dirty="0">
                <a:latin typeface="Times New Roman" panose="02020603050405020304" pitchFamily="18" charset="0"/>
                <a:cs typeface="Times New Roman" panose="02020603050405020304" pitchFamily="18" charset="0"/>
              </a:rPr>
              <a:t>gelişimsel, </a:t>
            </a:r>
          </a:p>
          <a:p>
            <a:pPr algn="just">
              <a:buFont typeface="Wingdings" pitchFamily="2" charset="2"/>
              <a:buChar char="Ø"/>
            </a:pPr>
            <a:r>
              <a:rPr lang="tr-TR" sz="2000" i="1" dirty="0">
                <a:latin typeface="Times New Roman" panose="02020603050405020304" pitchFamily="18" charset="0"/>
                <a:cs typeface="Times New Roman" panose="02020603050405020304" pitchFamily="18" charset="0"/>
              </a:rPr>
              <a:t>güçler temelli, </a:t>
            </a:r>
          </a:p>
          <a:p>
            <a:pPr algn="just">
              <a:buFont typeface="Wingdings" pitchFamily="2" charset="2"/>
              <a:buChar char="Ø"/>
            </a:pPr>
            <a:r>
              <a:rPr lang="tr-TR" sz="2000" i="1" dirty="0">
                <a:latin typeface="Times New Roman" panose="02020603050405020304" pitchFamily="18" charset="0"/>
                <a:cs typeface="Times New Roman" panose="02020603050405020304" pitchFamily="18" charset="0"/>
              </a:rPr>
              <a:t>problem odaklı </a:t>
            </a:r>
          </a:p>
          <a:p>
            <a:pPr algn="just">
              <a:buFont typeface="Wingdings" pitchFamily="2" charset="2"/>
              <a:buChar char="Ø"/>
            </a:pPr>
            <a:r>
              <a:rPr lang="tr-TR" sz="2000" i="1" dirty="0">
                <a:latin typeface="Times New Roman" panose="02020603050405020304" pitchFamily="18" charset="0"/>
                <a:cs typeface="Times New Roman" panose="02020603050405020304" pitchFamily="18" charset="0"/>
              </a:rPr>
              <a:t>kültürel farklılıkları dikkate alan </a:t>
            </a:r>
          </a:p>
          <a:p>
            <a:pPr algn="just"/>
            <a:r>
              <a:rPr lang="tr-TR" sz="2000" dirty="0">
                <a:latin typeface="Times New Roman" panose="02020603050405020304" pitchFamily="18" charset="0"/>
                <a:cs typeface="Times New Roman" panose="02020603050405020304" pitchFamily="18" charset="0"/>
              </a:rPr>
              <a:t>bir yaklaşım benimsenmiştir. </a:t>
            </a:r>
          </a:p>
        </p:txBody>
      </p:sp>
      <p:pic>
        <p:nvPicPr>
          <p:cNvPr id="5" name="Picture 2" descr="C:\Users\dell\Desktop\images.jpg"/>
          <p:cNvPicPr>
            <a:picLocks noChangeAspect="1" noChangeArrowheads="1"/>
          </p:cNvPicPr>
          <p:nvPr/>
        </p:nvPicPr>
        <p:blipFill>
          <a:blip r:embed="rId2"/>
          <a:srcRect/>
          <a:stretch>
            <a:fillRect/>
          </a:stretch>
        </p:blipFill>
        <p:spPr bwMode="auto">
          <a:xfrm>
            <a:off x="6689044" y="1896661"/>
            <a:ext cx="2143125" cy="2143125"/>
          </a:xfrm>
          <a:prstGeom prst="rect">
            <a:avLst/>
          </a:prstGeom>
          <a:noFill/>
        </p:spPr>
      </p:pic>
      <p:pic>
        <p:nvPicPr>
          <p:cNvPr id="6" name="Picture 2" descr="C:\Users\Aslihan ILHAN\Desktop\ind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982340"/>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1718027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557" y="0"/>
            <a:ext cx="9144000"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SINIF REHBERLİK PROGRAMININ TEMEL İLKELERİ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4" name="3 Dikdörtgen"/>
          <p:cNvSpPr/>
          <p:nvPr/>
        </p:nvSpPr>
        <p:spPr>
          <a:xfrm>
            <a:off x="359532" y="1522555"/>
            <a:ext cx="8424936" cy="2246769"/>
          </a:xfrm>
          <a:prstGeom prst="rect">
            <a:avLst/>
          </a:prstGeom>
        </p:spPr>
        <p:txBody>
          <a:bodyPr wrap="square">
            <a:spAutoFit/>
          </a:bodyPr>
          <a:lstStyle/>
          <a:p>
            <a:pPr algn="just">
              <a:buFont typeface="Wingdings" pitchFamily="2" charset="2"/>
              <a:buChar char="Ø"/>
            </a:pPr>
            <a:endParaRPr lang="tr-TR" sz="20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000" dirty="0">
                <a:latin typeface="Times New Roman" panose="02020603050405020304" pitchFamily="18" charset="0"/>
                <a:cs typeface="Times New Roman" panose="02020603050405020304" pitchFamily="18" charset="0"/>
              </a:rPr>
              <a:t> Akademik, kariyer ve sosyal duygusal gelişim alanlarında bilişsel ve </a:t>
            </a:r>
            <a:r>
              <a:rPr lang="tr-TR" sz="2000" dirty="0" err="1">
                <a:latin typeface="Times New Roman" panose="02020603050405020304" pitchFamily="18" charset="0"/>
                <a:cs typeface="Times New Roman" panose="02020603050405020304" pitchFamily="18" charset="0"/>
              </a:rPr>
              <a:t>psikomotor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devinsel</a:t>
            </a:r>
            <a:r>
              <a:rPr lang="tr-TR" sz="2000" dirty="0">
                <a:latin typeface="Times New Roman" panose="02020603050405020304" pitchFamily="18" charset="0"/>
                <a:cs typeface="Times New Roman" panose="02020603050405020304" pitchFamily="18" charset="0"/>
              </a:rPr>
              <a:t>) davranışların kazandırılması amaçlanmış olsa da </a:t>
            </a:r>
            <a:r>
              <a:rPr lang="tr-TR" sz="2000" i="1" dirty="0" err="1">
                <a:latin typeface="Times New Roman" panose="02020603050405020304" pitchFamily="18" charset="0"/>
                <a:cs typeface="Times New Roman" panose="02020603050405020304" pitchFamily="18" charset="0"/>
              </a:rPr>
              <a:t>duyuşsal</a:t>
            </a:r>
            <a:r>
              <a:rPr lang="tr-TR" sz="2000" i="1" dirty="0">
                <a:latin typeface="Times New Roman" panose="02020603050405020304" pitchFamily="18" charset="0"/>
                <a:cs typeface="Times New Roman" panose="02020603050405020304" pitchFamily="18" charset="0"/>
              </a:rPr>
              <a:t> davranışlar</a:t>
            </a:r>
            <a:r>
              <a:rPr lang="tr-TR" sz="2000" dirty="0">
                <a:latin typeface="Times New Roman" panose="02020603050405020304" pitchFamily="18" charset="0"/>
                <a:cs typeface="Times New Roman" panose="02020603050405020304" pitchFamily="18" charset="0"/>
              </a:rPr>
              <a:t>ın kazandırılmasına daha çok odaklanılmıştır. </a:t>
            </a:r>
          </a:p>
          <a:p>
            <a:pPr algn="just">
              <a:buFont typeface="Wingdings" pitchFamily="2" charset="2"/>
              <a:buChar char="Ø"/>
            </a:pPr>
            <a:endParaRPr lang="tr-TR" sz="20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000" dirty="0">
                <a:latin typeface="Times New Roman" panose="02020603050405020304" pitchFamily="18" charset="0"/>
                <a:cs typeface="Times New Roman" panose="02020603050405020304" pitchFamily="18" charset="0"/>
              </a:rPr>
              <a:t> Program gelişimsel bir yaklaşımla geliştirilmiş olup her üç gelişim alanındaki kazanımlar </a:t>
            </a:r>
            <a:r>
              <a:rPr lang="tr-TR" sz="2000" b="1" i="1" dirty="0">
                <a:latin typeface="Times New Roman" panose="02020603050405020304" pitchFamily="18" charset="0"/>
                <a:cs typeface="Times New Roman" panose="02020603050405020304" pitchFamily="18" charset="0"/>
              </a:rPr>
              <a:t>birbirinin temeli</a:t>
            </a:r>
            <a:r>
              <a:rPr lang="tr-TR" sz="2000" dirty="0">
                <a:latin typeface="Times New Roman" panose="02020603050405020304" pitchFamily="18" charset="0"/>
                <a:cs typeface="Times New Roman" panose="02020603050405020304" pitchFamily="18" charset="0"/>
              </a:rPr>
              <a:t> ve </a:t>
            </a:r>
            <a:r>
              <a:rPr lang="tr-TR" sz="2000" b="1" i="1" dirty="0">
                <a:latin typeface="Times New Roman" panose="02020603050405020304" pitchFamily="18" charset="0"/>
                <a:cs typeface="Times New Roman" panose="02020603050405020304" pitchFamily="18" charset="0"/>
              </a:rPr>
              <a:t>birbirini tamamlayan</a:t>
            </a:r>
            <a:r>
              <a:rPr lang="tr-TR" sz="2000" dirty="0">
                <a:latin typeface="Times New Roman" panose="02020603050405020304" pitchFamily="18" charset="0"/>
                <a:cs typeface="Times New Roman" panose="02020603050405020304" pitchFamily="18" charset="0"/>
              </a:rPr>
              <a:t> bir yapı içermektedir.</a:t>
            </a:r>
          </a:p>
        </p:txBody>
      </p:sp>
      <p:pic>
        <p:nvPicPr>
          <p:cNvPr id="6"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890" y="4831389"/>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23283009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2586" y="26621"/>
            <a:ext cx="9144000"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SINIF REHBERLİK PROGRAMININ TEMEL İLKELERİ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4" name="3 Dikdörtgen"/>
          <p:cNvSpPr/>
          <p:nvPr/>
        </p:nvSpPr>
        <p:spPr>
          <a:xfrm>
            <a:off x="364613" y="1207780"/>
            <a:ext cx="8455859" cy="3170099"/>
          </a:xfrm>
          <a:prstGeom prst="rect">
            <a:avLst/>
          </a:prstGeom>
        </p:spPr>
        <p:txBody>
          <a:bodyPr wrap="square">
            <a:spAutoFit/>
          </a:bodyPr>
          <a:lstStyle/>
          <a:p>
            <a:pPr algn="just">
              <a:buFont typeface="Wingdings" pitchFamily="2" charset="2"/>
              <a:buChar char="Ø"/>
            </a:pPr>
            <a:r>
              <a:rPr lang="tr-TR" dirty="0"/>
              <a:t> </a:t>
            </a:r>
            <a:r>
              <a:rPr lang="tr-TR" sz="2000" dirty="0">
                <a:latin typeface="Times New Roman" panose="02020603050405020304" pitchFamily="18" charset="0"/>
                <a:cs typeface="Times New Roman" panose="02020603050405020304" pitchFamily="18" charset="0"/>
              </a:rPr>
              <a:t>Programda tüm kazanımların oluşturulmasında bireysel farklılıklar dikkate alınmıştır. </a:t>
            </a:r>
          </a:p>
          <a:p>
            <a:pPr algn="just">
              <a:buFont typeface="Wingdings" pitchFamily="2" charset="2"/>
              <a:buChar char="Ø"/>
            </a:pPr>
            <a:r>
              <a:rPr lang="tr-TR" sz="2000" dirty="0">
                <a:latin typeface="Times New Roman" panose="02020603050405020304" pitchFamily="18" charset="0"/>
                <a:cs typeface="Times New Roman" panose="02020603050405020304" pitchFamily="18" charset="0"/>
              </a:rPr>
              <a:t> Bu program Millî Eğitim Bakanlığının tüm eğitim ve öğretim kurumlarındaki öğrencilere yöneliktir.</a:t>
            </a:r>
          </a:p>
          <a:p>
            <a:pPr algn="just">
              <a:buFont typeface="Wingdings" pitchFamily="2" charset="2"/>
              <a:buChar char="Ø"/>
            </a:pPr>
            <a:r>
              <a:rPr lang="tr-TR" sz="2000" dirty="0">
                <a:latin typeface="Times New Roman" panose="02020603050405020304" pitchFamily="18" charset="0"/>
                <a:cs typeface="Times New Roman" panose="02020603050405020304" pitchFamily="18" charset="0"/>
              </a:rPr>
              <a:t> Gelişim ihtiyaçları dikkate alınarak hazırlanmıştır.</a:t>
            </a:r>
          </a:p>
          <a:p>
            <a:pPr algn="just">
              <a:buFont typeface="Wingdings" pitchFamily="2" charset="2"/>
              <a:buChar char="Ø"/>
            </a:pPr>
            <a:r>
              <a:rPr lang="tr-TR" sz="2000" dirty="0">
                <a:latin typeface="Times New Roman" panose="02020603050405020304" pitchFamily="18" charset="0"/>
                <a:cs typeface="Times New Roman" panose="02020603050405020304" pitchFamily="18" charset="0"/>
              </a:rPr>
              <a:t>Programda dördüncü sanayi devriminin sonucu olarak bireyin göstermesi (sergilemesi) beklenen “21. Yüzyıl Becerileri” olarak adlandırılan yeni nesil becerilere odaklanılmıştır. Bu amaçla, akademik, kariyer ve sosyal duygusal gelişim alanlarına bu yeni nesil becerilerle ilgili yeni yeterlik alanları ve kazanımlar eklenmiştir. </a:t>
            </a: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885861"/>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698783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8593" y="0"/>
            <a:ext cx="9144000"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SINIF REHBERLİK PROGRAMININ TEMEL İLKELERİ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4" name="3 Dikdörtgen"/>
          <p:cNvSpPr/>
          <p:nvPr/>
        </p:nvSpPr>
        <p:spPr>
          <a:xfrm>
            <a:off x="785626" y="1214755"/>
            <a:ext cx="4218421" cy="3170099"/>
          </a:xfrm>
          <a:prstGeom prst="rect">
            <a:avLst/>
          </a:prstGeom>
        </p:spPr>
        <p:txBody>
          <a:bodyPr wrap="square">
            <a:spAutoFit/>
          </a:bodyPr>
          <a:lstStyle/>
          <a:p>
            <a:pPr>
              <a:buFont typeface="Wingdings" pitchFamily="2" charset="2"/>
              <a:buChar char="Ø"/>
            </a:pPr>
            <a:r>
              <a:rPr lang="tr-TR" dirty="0"/>
              <a:t> </a:t>
            </a:r>
            <a:r>
              <a:rPr lang="tr-TR" sz="2000" dirty="0">
                <a:latin typeface="Times New Roman" panose="02020603050405020304" pitchFamily="18" charset="0"/>
                <a:cs typeface="Times New Roman" panose="02020603050405020304" pitchFamily="18" charset="0"/>
              </a:rPr>
              <a:t>Program hazırlanırken hem bireye hem de topluma karşı sorumluluklar gözetilmiştir. </a:t>
            </a:r>
          </a:p>
          <a:p>
            <a:pPr>
              <a:buFont typeface="Wingdings" pitchFamily="2" charset="2"/>
              <a:buChar char="Ø"/>
            </a:pPr>
            <a:endParaRPr lang="tr-TR" sz="2000" dirty="0">
              <a:latin typeface="Times New Roman" panose="02020603050405020304" pitchFamily="18" charset="0"/>
              <a:cs typeface="Times New Roman" panose="02020603050405020304" pitchFamily="18" charset="0"/>
            </a:endParaRPr>
          </a:p>
          <a:p>
            <a:pPr>
              <a:buFont typeface="Wingdings" pitchFamily="2" charset="2"/>
              <a:buChar char="Ø"/>
            </a:pPr>
            <a:r>
              <a:rPr lang="tr-TR" sz="2000" dirty="0">
                <a:latin typeface="Times New Roman" panose="02020603050405020304" pitchFamily="18" charset="0"/>
                <a:cs typeface="Times New Roman" panose="02020603050405020304" pitchFamily="18" charset="0"/>
              </a:rPr>
              <a:t> Program öğrenci merkezli bir anlayışı temel almaktadır. </a:t>
            </a:r>
          </a:p>
          <a:p>
            <a:pPr>
              <a:buFont typeface="Wingdings" pitchFamily="2" charset="2"/>
              <a:buChar char="Ø"/>
            </a:pPr>
            <a:endParaRPr lang="tr-TR" sz="2000" dirty="0">
              <a:latin typeface="Times New Roman" panose="02020603050405020304" pitchFamily="18" charset="0"/>
              <a:cs typeface="Times New Roman" panose="02020603050405020304" pitchFamily="18" charset="0"/>
            </a:endParaRPr>
          </a:p>
          <a:p>
            <a:pPr>
              <a:buFont typeface="Wingdings" pitchFamily="2" charset="2"/>
              <a:buChar char="Ø"/>
            </a:pPr>
            <a:r>
              <a:rPr lang="tr-TR" sz="2000" dirty="0">
                <a:latin typeface="Times New Roman" panose="02020603050405020304" pitchFamily="18" charset="0"/>
                <a:cs typeface="Times New Roman" panose="02020603050405020304" pitchFamily="18" charset="0"/>
              </a:rPr>
              <a:t> Bu programda kazanımlar öğrenciyi aktif kılan ve yansıtıcı düşünme gerektiren niteliktedir.</a:t>
            </a:r>
          </a:p>
        </p:txBody>
      </p:sp>
      <p:pic>
        <p:nvPicPr>
          <p:cNvPr id="6"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013176"/>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423" y="1933795"/>
            <a:ext cx="3028950" cy="1514475"/>
          </a:xfrm>
          <a:prstGeom prst="rect">
            <a:avLst/>
          </a:prstGeom>
        </p:spPr>
      </p:pic>
      <p:sp>
        <p:nvSpPr>
          <p:cNvPr id="5" name="Slayt Numarası Yer Tutucusu 4"/>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2871108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332656"/>
            <a:ext cx="8280920" cy="1440160"/>
          </a:xfrm>
        </p:spPr>
        <p:txBody>
          <a:bodyPr>
            <a:normAutofit fontScale="90000"/>
          </a:bodyPr>
          <a:lstStyle/>
          <a:p>
            <a:pPr algn="ctr"/>
            <a:br>
              <a:rPr lang="tr-TR" sz="3600" b="1" dirty="0"/>
            </a:br>
            <a:br>
              <a:rPr lang="tr-TR" sz="3600" b="1" dirty="0"/>
            </a:br>
            <a:br>
              <a:rPr lang="tr-TR" sz="3600" b="1" dirty="0"/>
            </a:br>
            <a:br>
              <a:rPr lang="tr-TR" sz="3600" b="1" dirty="0"/>
            </a:br>
            <a:br>
              <a:rPr lang="tr-TR" sz="3600" b="1" dirty="0"/>
            </a:br>
            <a:r>
              <a:rPr lang="tr-TR" sz="3100" b="1" dirty="0">
                <a:solidFill>
                  <a:schemeClr val="accent2"/>
                </a:solidFill>
                <a:latin typeface="Times New Roman" panose="02020603050405020304" pitchFamily="18" charset="0"/>
                <a:cs typeface="Times New Roman" panose="02020603050405020304" pitchFamily="18" charset="0"/>
              </a:rPr>
              <a:t>SRP</a:t>
            </a:r>
            <a:br>
              <a:rPr lang="tr-TR" sz="3100" b="1" dirty="0">
                <a:solidFill>
                  <a:schemeClr val="accent2"/>
                </a:solidFill>
                <a:latin typeface="Times New Roman" panose="02020603050405020304" pitchFamily="18" charset="0"/>
                <a:cs typeface="Times New Roman" panose="02020603050405020304" pitchFamily="18" charset="0"/>
              </a:rPr>
            </a:br>
            <a:r>
              <a:rPr lang="tr-TR" sz="3100" b="1" dirty="0">
                <a:solidFill>
                  <a:schemeClr val="accent2"/>
                </a:solidFill>
                <a:latin typeface="Times New Roman" panose="02020603050405020304" pitchFamily="18" charset="0"/>
                <a:cs typeface="Times New Roman" panose="02020603050405020304" pitchFamily="18" charset="0"/>
              </a:rPr>
              <a:t>DEĞERLER VE KARAKTER GÜÇLERİ </a:t>
            </a:r>
            <a:br>
              <a:rPr lang="tr-TR" sz="3600" b="1" dirty="0">
                <a:solidFill>
                  <a:schemeClr val="accent2"/>
                </a:solidFill>
                <a:latin typeface="Times New Roman" panose="02020603050405020304" pitchFamily="18" charset="0"/>
                <a:cs typeface="Times New Roman" panose="02020603050405020304" pitchFamily="18" charset="0"/>
              </a:rPr>
            </a:br>
            <a:endParaRPr lang="tr-TR" dirty="0">
              <a:solidFill>
                <a:schemeClr val="accent2"/>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23528" y="2206366"/>
            <a:ext cx="8496944" cy="2518778"/>
          </a:xfrm>
        </p:spPr>
        <p:txBody>
          <a:bodyPr>
            <a:normAutofit fontScale="92500" lnSpcReduction="20000"/>
          </a:bodyPr>
          <a:lstStyle/>
          <a:p>
            <a:r>
              <a:rPr lang="tr-TR" sz="2600" b="1" dirty="0">
                <a:solidFill>
                  <a:schemeClr val="accent3"/>
                </a:solidFill>
                <a:latin typeface="Times New Roman" panose="02020603050405020304" pitchFamily="18" charset="0"/>
                <a:cs typeface="Times New Roman" panose="02020603050405020304" pitchFamily="18" charset="0"/>
              </a:rPr>
              <a:t>Sınıf Rehberlik Programı ile öğrencilerin;</a:t>
            </a:r>
          </a:p>
          <a:p>
            <a:r>
              <a:rPr lang="tr-TR" sz="2600" dirty="0">
                <a:solidFill>
                  <a:schemeClr val="tx1"/>
                </a:solidFill>
                <a:latin typeface="Times New Roman" panose="02020603050405020304" pitchFamily="18" charset="0"/>
                <a:cs typeface="Times New Roman" panose="02020603050405020304" pitchFamily="18" charset="0"/>
              </a:rPr>
              <a:t>Milli Eğitim Bakanlığı’nın öğretim programlarında yer alan </a:t>
            </a:r>
            <a:r>
              <a:rPr lang="tr-TR" sz="2600" b="1" u="sng" dirty="0">
                <a:solidFill>
                  <a:srgbClr val="C00000"/>
                </a:solidFill>
                <a:latin typeface="Times New Roman" panose="02020603050405020304" pitchFamily="18" charset="0"/>
                <a:cs typeface="Times New Roman" panose="02020603050405020304" pitchFamily="18" charset="0"/>
              </a:rPr>
              <a:t>kök değerlerle</a:t>
            </a:r>
            <a:r>
              <a:rPr lang="tr-TR" sz="2600" b="1" i="1" dirty="0">
                <a:solidFill>
                  <a:srgbClr val="C00000"/>
                </a:solidFill>
                <a:latin typeface="Times New Roman" panose="02020603050405020304" pitchFamily="18" charset="0"/>
                <a:cs typeface="Times New Roman" panose="02020603050405020304" pitchFamily="18" charset="0"/>
              </a:rPr>
              <a:t> </a:t>
            </a:r>
            <a:r>
              <a:rPr lang="tr-TR" sz="2600" b="1" i="1" dirty="0">
                <a:solidFill>
                  <a:schemeClr val="tx1"/>
                </a:solidFill>
                <a:latin typeface="Times New Roman" panose="02020603050405020304" pitchFamily="18" charset="0"/>
                <a:cs typeface="Times New Roman" panose="02020603050405020304" pitchFamily="18" charset="0"/>
              </a:rPr>
              <a:t>(</a:t>
            </a:r>
            <a:r>
              <a:rPr lang="tr-TR" sz="2600" b="1" i="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adalet, dostluk, dürüstlük, öz-denetim, sabır, saygı, sevgi, sorumluluk, vatanseverlik, yardımseverlik</a:t>
            </a:r>
            <a:r>
              <a:rPr lang="tr-TR" sz="2600" b="1" i="1" dirty="0">
                <a:solidFill>
                  <a:schemeClr val="tx1"/>
                </a:solidFill>
                <a:latin typeface="Times New Roman" panose="02020603050405020304" pitchFamily="18" charset="0"/>
                <a:cs typeface="Times New Roman" panose="02020603050405020304" pitchFamily="18" charset="0"/>
              </a:rPr>
              <a:t>) </a:t>
            </a:r>
            <a:r>
              <a:rPr lang="tr-TR" sz="2600" dirty="0">
                <a:solidFill>
                  <a:schemeClr val="tx1"/>
                </a:solidFill>
                <a:latin typeface="Times New Roman" panose="02020603050405020304" pitchFamily="18" charset="0"/>
                <a:cs typeface="Times New Roman" panose="02020603050405020304" pitchFamily="18" charset="0"/>
              </a:rPr>
              <a:t>birlikte,  </a:t>
            </a:r>
            <a:r>
              <a:rPr lang="tr-TR" sz="2600" b="1" u="sng" dirty="0">
                <a:solidFill>
                  <a:srgbClr val="C00000"/>
                </a:solidFill>
                <a:latin typeface="Times New Roman" panose="02020603050405020304" pitchFamily="18" charset="0"/>
                <a:cs typeface="Times New Roman" panose="02020603050405020304" pitchFamily="18" charset="0"/>
              </a:rPr>
              <a:t>Karakter güçlerinin</a:t>
            </a:r>
            <a:r>
              <a:rPr lang="tr-TR" sz="2600" u="sng" dirty="0">
                <a:solidFill>
                  <a:srgbClr val="C00000"/>
                </a:solidFill>
                <a:latin typeface="Times New Roman" panose="02020603050405020304" pitchFamily="18" charset="0"/>
                <a:cs typeface="Times New Roman" panose="02020603050405020304" pitchFamily="18" charset="0"/>
              </a:rPr>
              <a:t> </a:t>
            </a:r>
            <a:r>
              <a:rPr lang="tr-TR" sz="2600" dirty="0">
                <a:solidFill>
                  <a:schemeClr val="tx1"/>
                </a:solidFill>
                <a:latin typeface="Times New Roman" panose="02020603050405020304" pitchFamily="18" charset="0"/>
                <a:cs typeface="Times New Roman" panose="02020603050405020304" pitchFamily="18" charset="0"/>
              </a:rPr>
              <a:t>de    </a:t>
            </a:r>
            <a:r>
              <a:rPr lang="tr-TR" sz="2600" i="1" dirty="0">
                <a:solidFill>
                  <a:schemeClr val="tx1"/>
                </a:solidFill>
                <a:latin typeface="Times New Roman" panose="02020603050405020304" pitchFamily="18" charset="0"/>
                <a:cs typeface="Times New Roman" panose="02020603050405020304" pitchFamily="18" charset="0"/>
              </a:rPr>
              <a:t> </a:t>
            </a:r>
            <a:r>
              <a:rPr lang="tr-TR" sz="2600" b="1" i="1" dirty="0">
                <a:solidFill>
                  <a:schemeClr val="tx1"/>
                </a:solidFill>
                <a:latin typeface="Times New Roman" panose="02020603050405020304" pitchFamily="18" charset="0"/>
                <a:cs typeface="Times New Roman" panose="02020603050405020304" pitchFamily="18" charset="0"/>
              </a:rPr>
              <a:t>(</a:t>
            </a:r>
            <a:r>
              <a:rPr lang="tr-TR" sz="2600" b="1" i="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azim ve kararlılık, öğrenme aşkı, merak, umut ve iyimserlik, nezaket, sosyal zekâ, yaşam coşkusu, cesaret, tedbirlilik, affedicilik, şükran duyma, mizah gibi</a:t>
            </a:r>
            <a:r>
              <a:rPr lang="tr-TR" sz="2600" b="1" i="1" dirty="0">
                <a:solidFill>
                  <a:schemeClr val="tx1"/>
                </a:solidFill>
                <a:latin typeface="Times New Roman" panose="02020603050405020304" pitchFamily="18" charset="0"/>
                <a:cs typeface="Times New Roman" panose="02020603050405020304" pitchFamily="18" charset="0"/>
              </a:rPr>
              <a:t>) </a:t>
            </a:r>
            <a:r>
              <a:rPr lang="tr-TR" sz="2600" dirty="0">
                <a:solidFill>
                  <a:schemeClr val="tx1"/>
                </a:solidFill>
                <a:latin typeface="Times New Roman" panose="02020603050405020304" pitchFamily="18" charset="0"/>
                <a:cs typeface="Times New Roman" panose="02020603050405020304" pitchFamily="18" charset="0"/>
              </a:rPr>
              <a:t>geliştirilmesi amaçlanmaktadır. </a:t>
            </a:r>
          </a:p>
          <a:p>
            <a:pPr>
              <a:lnSpc>
                <a:spcPct val="11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18</a:t>
            </a:fld>
            <a:endParaRPr lang="tr-TR"/>
          </a:p>
        </p:txBody>
      </p:sp>
      <p:pic>
        <p:nvPicPr>
          <p:cNvPr id="6" name="Picture 2" descr="C:\Users\Aslihan ILHAN\Desktop\ind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58" y="4884351"/>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8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116632"/>
            <a:ext cx="7633742" cy="1152128"/>
          </a:xfrm>
        </p:spPr>
        <p:txBody>
          <a:bodyPr>
            <a:noAutofit/>
          </a:bodyPr>
          <a:lstStyle/>
          <a:p>
            <a:pPr algn="ctr"/>
            <a:r>
              <a:rPr lang="tr-TR" sz="3600" b="1" dirty="0">
                <a:solidFill>
                  <a:schemeClr val="accent1">
                    <a:lumMod val="75000"/>
                  </a:schemeClr>
                </a:solidFill>
                <a:latin typeface="Times New Roman" panose="02020603050405020304" pitchFamily="18" charset="0"/>
                <a:cs typeface="Times New Roman" panose="02020603050405020304" pitchFamily="18" charset="0"/>
              </a:rPr>
              <a:t>SRP KAZANIMLARI</a:t>
            </a:r>
          </a:p>
        </p:txBody>
      </p:sp>
      <p:sp>
        <p:nvSpPr>
          <p:cNvPr id="3" name="Slayt Numarası Yer Tutucusu 2"/>
          <p:cNvSpPr>
            <a:spLocks noGrp="1"/>
          </p:cNvSpPr>
          <p:nvPr>
            <p:ph type="sldNum" sz="quarter" idx="12"/>
          </p:nvPr>
        </p:nvSpPr>
        <p:spPr/>
        <p:txBody>
          <a:bodyPr/>
          <a:lstStyle/>
          <a:p>
            <a:fld id="{F302176B-0E47-46AC-8F43-DAB4B8A37D06}" type="slidenum">
              <a:rPr lang="tr-TR" smtClean="0"/>
              <a:t>19</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936829493"/>
              </p:ext>
            </p:extLst>
          </p:nvPr>
        </p:nvGraphicFramePr>
        <p:xfrm>
          <a:off x="193638" y="1552941"/>
          <a:ext cx="8756723" cy="4447809"/>
        </p:xfrm>
        <a:graphic>
          <a:graphicData uri="http://schemas.openxmlformats.org/drawingml/2006/table">
            <a:tbl>
              <a:tblPr firstRow="1" firstCol="1" lastRow="1" lastCol="1" bandRow="1" bandCol="1">
                <a:tableStyleId>{5C22544A-7EE6-4342-B048-85BDC9FD1C3A}</a:tableStyleId>
              </a:tblPr>
              <a:tblGrid>
                <a:gridCol w="2861889">
                  <a:extLst>
                    <a:ext uri="{9D8B030D-6E8A-4147-A177-3AD203B41FA5}">
                      <a16:colId xmlns:a16="http://schemas.microsoft.com/office/drawing/2014/main" val="3964740520"/>
                    </a:ext>
                  </a:extLst>
                </a:gridCol>
                <a:gridCol w="4697148">
                  <a:extLst>
                    <a:ext uri="{9D8B030D-6E8A-4147-A177-3AD203B41FA5}">
                      <a16:colId xmlns:a16="http://schemas.microsoft.com/office/drawing/2014/main" val="2531458832"/>
                    </a:ext>
                  </a:extLst>
                </a:gridCol>
                <a:gridCol w="1197686">
                  <a:extLst>
                    <a:ext uri="{9D8B030D-6E8A-4147-A177-3AD203B41FA5}">
                      <a16:colId xmlns:a16="http://schemas.microsoft.com/office/drawing/2014/main" val="3879734822"/>
                    </a:ext>
                  </a:extLst>
                </a:gridCol>
              </a:tblGrid>
              <a:tr h="744489">
                <a:tc>
                  <a:txBody>
                    <a:bodyPr/>
                    <a:lstStyle/>
                    <a:p>
                      <a:pPr algn="ctr">
                        <a:lnSpc>
                          <a:spcPct val="150000"/>
                        </a:lnSpc>
                        <a:spcBef>
                          <a:spcPts val="600"/>
                        </a:spcBef>
                        <a:spcAft>
                          <a:spcPts val="0"/>
                        </a:spcAft>
                      </a:pPr>
                      <a:r>
                        <a:rPr lang="tr-TR" sz="1100" dirty="0">
                          <a:effectLst/>
                        </a:rPr>
                        <a:t>GELİŞİM ALANLARI</a:t>
                      </a:r>
                      <a:endParaRPr lang="tr-TR"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2">
                        <a:lumMod val="75000"/>
                      </a:schemeClr>
                    </a:solidFill>
                  </a:tcPr>
                </a:tc>
                <a:tc>
                  <a:txBody>
                    <a:bodyPr/>
                    <a:lstStyle/>
                    <a:p>
                      <a:pPr algn="ctr">
                        <a:lnSpc>
                          <a:spcPct val="150000"/>
                        </a:lnSpc>
                        <a:spcBef>
                          <a:spcPts val="600"/>
                        </a:spcBef>
                        <a:spcAft>
                          <a:spcPts val="0"/>
                        </a:spcAft>
                      </a:pPr>
                      <a:r>
                        <a:rPr lang="tr-TR" sz="1100" dirty="0">
                          <a:effectLst/>
                        </a:rPr>
                        <a:t>YETERLİKLER</a:t>
                      </a:r>
                      <a:endParaRPr lang="tr-TR"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2">
                        <a:lumMod val="75000"/>
                      </a:schemeClr>
                    </a:solidFill>
                  </a:tcPr>
                </a:tc>
                <a:tc>
                  <a:txBody>
                    <a:bodyPr/>
                    <a:lstStyle/>
                    <a:p>
                      <a:pPr algn="ctr">
                        <a:lnSpc>
                          <a:spcPct val="150000"/>
                        </a:lnSpc>
                        <a:spcBef>
                          <a:spcPts val="600"/>
                        </a:spcBef>
                        <a:spcAft>
                          <a:spcPts val="0"/>
                        </a:spcAft>
                      </a:pPr>
                      <a:r>
                        <a:rPr lang="tr-TR" sz="1100" dirty="0">
                          <a:effectLst/>
                        </a:rPr>
                        <a:t>KAZANIM SAYISI</a:t>
                      </a:r>
                      <a:endParaRPr lang="tr-TR"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2">
                        <a:lumMod val="75000"/>
                      </a:schemeClr>
                    </a:solidFill>
                  </a:tcPr>
                </a:tc>
                <a:extLst>
                  <a:ext uri="{0D108BD9-81ED-4DB2-BD59-A6C34878D82A}">
                    <a16:rowId xmlns:a16="http://schemas.microsoft.com/office/drawing/2014/main" val="1188834249"/>
                  </a:ext>
                </a:extLst>
              </a:tr>
              <a:tr h="308610">
                <a:tc rowSpan="3">
                  <a:txBody>
                    <a:bodyPr/>
                    <a:lstStyle/>
                    <a:p>
                      <a:pPr algn="ctr">
                        <a:lnSpc>
                          <a:spcPct val="150000"/>
                        </a:lnSpc>
                        <a:spcBef>
                          <a:spcPts val="600"/>
                        </a:spcBef>
                        <a:spcAft>
                          <a:spcPts val="0"/>
                        </a:spcAft>
                      </a:pPr>
                      <a:r>
                        <a:rPr lang="tr-TR" sz="1400" dirty="0">
                          <a:effectLst/>
                        </a:rPr>
                        <a:t>Akademik</a:t>
                      </a:r>
                      <a:endParaRPr lang="tr-TR" sz="800" dirty="0">
                        <a:effectLst/>
                      </a:endParaRPr>
                    </a:p>
                    <a:p>
                      <a:pPr algn="ctr">
                        <a:lnSpc>
                          <a:spcPct val="150000"/>
                        </a:lnSpc>
                        <a:spcBef>
                          <a:spcPts val="600"/>
                        </a:spcBef>
                        <a:spcAft>
                          <a:spcPts val="0"/>
                        </a:spcAft>
                      </a:pPr>
                      <a:r>
                        <a:rPr lang="tr-TR" sz="1400" dirty="0">
                          <a:effectLst/>
                        </a:rPr>
                        <a:t>Gelişim</a:t>
                      </a:r>
                      <a:endParaRPr lang="tr-TR"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1">
                        <a:lumMod val="60000"/>
                        <a:lumOff val="40000"/>
                      </a:schemeClr>
                    </a:solidFill>
                  </a:tcPr>
                </a:tc>
                <a:tc>
                  <a:txBody>
                    <a:bodyPr/>
                    <a:lstStyle/>
                    <a:p>
                      <a:pPr algn="l">
                        <a:lnSpc>
                          <a:spcPct val="150000"/>
                        </a:lnSpc>
                        <a:spcBef>
                          <a:spcPts val="300"/>
                        </a:spcBef>
                        <a:spcAft>
                          <a:spcPts val="300"/>
                        </a:spcAft>
                      </a:pPr>
                      <a:r>
                        <a:rPr lang="tr-TR" sz="1200" dirty="0">
                          <a:effectLst/>
                        </a:rPr>
                        <a:t>Okula ve Okulun Çevresine Uyum</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1">
                        <a:lumMod val="60000"/>
                        <a:lumOff val="40000"/>
                      </a:schemeClr>
                    </a:solidFill>
                  </a:tcPr>
                </a:tc>
                <a:tc>
                  <a:txBody>
                    <a:bodyPr/>
                    <a:lstStyle/>
                    <a:p>
                      <a:pPr algn="ctr">
                        <a:lnSpc>
                          <a:spcPct val="150000"/>
                        </a:lnSpc>
                        <a:spcBef>
                          <a:spcPts val="600"/>
                        </a:spcBef>
                        <a:spcAft>
                          <a:spcPts val="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18</a:t>
                      </a:r>
                    </a:p>
                  </a:txBody>
                  <a:tcPr marL="34559" marR="34559" marT="0" marB="0" anchor="ctr">
                    <a:solidFill>
                      <a:schemeClr val="accent1">
                        <a:lumMod val="60000"/>
                        <a:lumOff val="40000"/>
                      </a:schemeClr>
                    </a:solidFill>
                  </a:tcPr>
                </a:tc>
                <a:extLst>
                  <a:ext uri="{0D108BD9-81ED-4DB2-BD59-A6C34878D82A}">
                    <a16:rowId xmlns:a16="http://schemas.microsoft.com/office/drawing/2014/main" val="944498381"/>
                  </a:ext>
                </a:extLst>
              </a:tr>
              <a:tr h="308610">
                <a:tc vMerge="1">
                  <a:txBody>
                    <a:bodyPr/>
                    <a:lstStyle/>
                    <a:p>
                      <a:endParaRPr lang="tr-TR"/>
                    </a:p>
                  </a:txBody>
                  <a:tcPr/>
                </a:tc>
                <a:tc>
                  <a:txBody>
                    <a:bodyPr/>
                    <a:lstStyle/>
                    <a:p>
                      <a:pPr marL="0" marR="0" lvl="0" indent="0" algn="l" defTabSz="914400" rtl="0" eaLnBrk="1" fontAlgn="auto" latinLnBrk="0" hangingPunct="1">
                        <a:lnSpc>
                          <a:spcPct val="150000"/>
                        </a:lnSpc>
                        <a:spcBef>
                          <a:spcPts val="300"/>
                        </a:spcBef>
                        <a:spcAft>
                          <a:spcPts val="300"/>
                        </a:spcAft>
                        <a:buClrTx/>
                        <a:buSzTx/>
                        <a:buFontTx/>
                        <a:buNone/>
                        <a:tabLst/>
                        <a:defRPr/>
                      </a:pPr>
                      <a:r>
                        <a:rPr lang="tr-TR" sz="1200" dirty="0">
                          <a:effectLst/>
                        </a:rPr>
                        <a:t>Akademik Anlayış ve Sorumluluk</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1">
                        <a:lumMod val="60000"/>
                        <a:lumOff val="40000"/>
                      </a:schemeClr>
                    </a:solidFill>
                  </a:tcPr>
                </a:tc>
                <a:tc>
                  <a:txBody>
                    <a:bodyPr/>
                    <a:lstStyle/>
                    <a:p>
                      <a:pPr algn="ctr">
                        <a:lnSpc>
                          <a:spcPct val="150000"/>
                        </a:lnSpc>
                        <a:spcBef>
                          <a:spcPts val="600"/>
                        </a:spcBef>
                        <a:spcAft>
                          <a:spcPts val="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20</a:t>
                      </a:r>
                    </a:p>
                  </a:txBody>
                  <a:tcPr marL="34559" marR="34559" marT="0" marB="0" anchor="ctr">
                    <a:solidFill>
                      <a:schemeClr val="accent1">
                        <a:lumMod val="60000"/>
                        <a:lumOff val="40000"/>
                      </a:schemeClr>
                    </a:solidFill>
                  </a:tcPr>
                </a:tc>
                <a:extLst>
                  <a:ext uri="{0D108BD9-81ED-4DB2-BD59-A6C34878D82A}">
                    <a16:rowId xmlns:a16="http://schemas.microsoft.com/office/drawing/2014/main" val="415252587"/>
                  </a:ext>
                </a:extLst>
              </a:tr>
              <a:tr h="308610">
                <a:tc vMerge="1">
                  <a:txBody>
                    <a:bodyPr/>
                    <a:lstStyle/>
                    <a:p>
                      <a:endParaRPr lang="tr-TR"/>
                    </a:p>
                  </a:txBody>
                  <a:tcPr/>
                </a:tc>
                <a:tc>
                  <a:txBody>
                    <a:bodyPr/>
                    <a:lstStyle/>
                    <a:p>
                      <a:pPr marL="0" marR="0" lvl="0" indent="0" algn="l" defTabSz="914400" rtl="0" eaLnBrk="1" fontAlgn="auto" latinLnBrk="0" hangingPunct="1">
                        <a:lnSpc>
                          <a:spcPct val="150000"/>
                        </a:lnSpc>
                        <a:spcBef>
                          <a:spcPts val="300"/>
                        </a:spcBef>
                        <a:spcAft>
                          <a:spcPts val="300"/>
                        </a:spcAft>
                        <a:buClrTx/>
                        <a:buSzTx/>
                        <a:buFontTx/>
                        <a:buNone/>
                        <a:tabLst/>
                        <a:defRPr/>
                      </a:pPr>
                      <a:r>
                        <a:rPr lang="tr-TR" sz="1200" dirty="0">
                          <a:effectLst/>
                        </a:rPr>
                        <a:t>Eğitsel Planlama ve Başarı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1">
                        <a:lumMod val="60000"/>
                        <a:lumOff val="40000"/>
                      </a:schemeClr>
                    </a:solidFill>
                  </a:tcPr>
                </a:tc>
                <a:tc>
                  <a:txBody>
                    <a:bodyPr/>
                    <a:lstStyle/>
                    <a:p>
                      <a:pPr algn="ctr">
                        <a:lnSpc>
                          <a:spcPct val="150000"/>
                        </a:lnSpc>
                        <a:spcBef>
                          <a:spcPts val="600"/>
                        </a:spcBef>
                        <a:spcAft>
                          <a:spcPts val="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27</a:t>
                      </a:r>
                    </a:p>
                  </a:txBody>
                  <a:tcPr marL="34559" marR="34559" marT="0" marB="0" anchor="ctr">
                    <a:solidFill>
                      <a:schemeClr val="accent1">
                        <a:lumMod val="60000"/>
                        <a:lumOff val="40000"/>
                      </a:schemeClr>
                    </a:solidFill>
                  </a:tcPr>
                </a:tc>
                <a:extLst>
                  <a:ext uri="{0D108BD9-81ED-4DB2-BD59-A6C34878D82A}">
                    <a16:rowId xmlns:a16="http://schemas.microsoft.com/office/drawing/2014/main" val="3064810950"/>
                  </a:ext>
                </a:extLst>
              </a:tr>
              <a:tr h="308610">
                <a:tc rowSpan="3">
                  <a:txBody>
                    <a:bodyPr/>
                    <a:lstStyle/>
                    <a:p>
                      <a:pPr algn="ctr">
                        <a:lnSpc>
                          <a:spcPct val="150000"/>
                        </a:lnSpc>
                        <a:spcBef>
                          <a:spcPts val="600"/>
                        </a:spcBef>
                        <a:spcAft>
                          <a:spcPts val="0"/>
                        </a:spcAft>
                      </a:pPr>
                      <a:r>
                        <a:rPr lang="tr-TR" sz="1400" dirty="0">
                          <a:effectLst/>
                        </a:rPr>
                        <a:t>Kariyer Gelişimi</a:t>
                      </a:r>
                      <a:endParaRPr lang="tr-TR"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rgbClr val="FFC000"/>
                    </a:solidFill>
                  </a:tcPr>
                </a:tc>
                <a:tc>
                  <a:txBody>
                    <a:bodyPr/>
                    <a:lstStyle/>
                    <a:p>
                      <a:pPr algn="l">
                        <a:lnSpc>
                          <a:spcPct val="150000"/>
                        </a:lnSpc>
                        <a:spcBef>
                          <a:spcPts val="300"/>
                        </a:spcBef>
                        <a:spcAft>
                          <a:spcPts val="300"/>
                        </a:spcAft>
                      </a:pPr>
                      <a:r>
                        <a:rPr lang="tr-TR" sz="1200" dirty="0">
                          <a:effectLst/>
                        </a:rPr>
                        <a:t>Kariyer Farkındalığı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rgbClr val="FFC000"/>
                    </a:solidFill>
                  </a:tcPr>
                </a:tc>
                <a:tc>
                  <a:txBody>
                    <a:bodyPr/>
                    <a:lstStyle/>
                    <a:p>
                      <a:pPr algn="ctr">
                        <a:lnSpc>
                          <a:spcPct val="150000"/>
                        </a:lnSpc>
                        <a:spcBef>
                          <a:spcPts val="600"/>
                        </a:spcBef>
                        <a:spcAft>
                          <a:spcPts val="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32</a:t>
                      </a:r>
                    </a:p>
                  </a:txBody>
                  <a:tcPr marL="34559" marR="34559" marT="0" marB="0" anchor="ctr">
                    <a:solidFill>
                      <a:srgbClr val="FFC000"/>
                    </a:solidFill>
                  </a:tcPr>
                </a:tc>
                <a:extLst>
                  <a:ext uri="{0D108BD9-81ED-4DB2-BD59-A6C34878D82A}">
                    <a16:rowId xmlns:a16="http://schemas.microsoft.com/office/drawing/2014/main" val="2832941356"/>
                  </a:ext>
                </a:extLst>
              </a:tr>
              <a:tr h="308610">
                <a:tc vMerge="1">
                  <a:txBody>
                    <a:bodyPr/>
                    <a:lstStyle/>
                    <a:p>
                      <a:endParaRPr lang="tr-TR"/>
                    </a:p>
                  </a:txBody>
                  <a:tcPr/>
                </a:tc>
                <a:tc>
                  <a:txBody>
                    <a:bodyPr/>
                    <a:lstStyle/>
                    <a:p>
                      <a:pPr algn="l">
                        <a:lnSpc>
                          <a:spcPct val="150000"/>
                        </a:lnSpc>
                        <a:spcBef>
                          <a:spcPts val="300"/>
                        </a:spcBef>
                        <a:spcAft>
                          <a:spcPts val="300"/>
                        </a:spcAft>
                      </a:pPr>
                      <a:r>
                        <a:rPr lang="tr-TR" sz="1200" dirty="0">
                          <a:effectLst/>
                        </a:rPr>
                        <a:t>Kariyer Hazırlığı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rgbClr val="FFC000"/>
                    </a:solidFill>
                  </a:tcPr>
                </a:tc>
                <a:tc>
                  <a:txBody>
                    <a:bodyPr/>
                    <a:lstStyle/>
                    <a:p>
                      <a:pPr algn="ctr">
                        <a:lnSpc>
                          <a:spcPct val="150000"/>
                        </a:lnSpc>
                        <a:spcBef>
                          <a:spcPts val="600"/>
                        </a:spcBef>
                        <a:spcAft>
                          <a:spcPts val="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15</a:t>
                      </a:r>
                    </a:p>
                  </a:txBody>
                  <a:tcPr marL="34559" marR="34559" marT="0" marB="0" anchor="ctr">
                    <a:solidFill>
                      <a:srgbClr val="FFC000"/>
                    </a:solidFill>
                  </a:tcPr>
                </a:tc>
                <a:extLst>
                  <a:ext uri="{0D108BD9-81ED-4DB2-BD59-A6C34878D82A}">
                    <a16:rowId xmlns:a16="http://schemas.microsoft.com/office/drawing/2014/main" val="3224978203"/>
                  </a:ext>
                </a:extLst>
              </a:tr>
              <a:tr h="308610">
                <a:tc vMerge="1">
                  <a:txBody>
                    <a:bodyPr/>
                    <a:lstStyle/>
                    <a:p>
                      <a:endParaRPr lang="tr-TR"/>
                    </a:p>
                  </a:txBody>
                  <a:tcPr/>
                </a:tc>
                <a:tc>
                  <a:txBody>
                    <a:bodyPr/>
                    <a:lstStyle/>
                    <a:p>
                      <a:pPr algn="l">
                        <a:lnSpc>
                          <a:spcPct val="150000"/>
                        </a:lnSpc>
                        <a:spcBef>
                          <a:spcPts val="300"/>
                        </a:spcBef>
                        <a:spcAft>
                          <a:spcPts val="300"/>
                        </a:spcAft>
                      </a:pPr>
                      <a:r>
                        <a:rPr lang="tr-TR" sz="1200" dirty="0">
                          <a:effectLst/>
                        </a:rPr>
                        <a:t>Kariyer Planlama</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rgbClr val="FFC000"/>
                    </a:solidFill>
                  </a:tcPr>
                </a:tc>
                <a:tc>
                  <a:txBody>
                    <a:bodyPr/>
                    <a:lstStyle/>
                    <a:p>
                      <a:pPr algn="ctr">
                        <a:lnSpc>
                          <a:spcPct val="150000"/>
                        </a:lnSpc>
                        <a:spcBef>
                          <a:spcPts val="600"/>
                        </a:spcBef>
                        <a:spcAft>
                          <a:spcPts val="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15</a:t>
                      </a:r>
                    </a:p>
                  </a:txBody>
                  <a:tcPr marL="34559" marR="34559" marT="0" marB="0" anchor="ctr">
                    <a:solidFill>
                      <a:srgbClr val="FFC000"/>
                    </a:solidFill>
                  </a:tcPr>
                </a:tc>
                <a:extLst>
                  <a:ext uri="{0D108BD9-81ED-4DB2-BD59-A6C34878D82A}">
                    <a16:rowId xmlns:a16="http://schemas.microsoft.com/office/drawing/2014/main" val="380333628"/>
                  </a:ext>
                </a:extLst>
              </a:tr>
              <a:tr h="308610">
                <a:tc rowSpan="5">
                  <a:txBody>
                    <a:bodyPr/>
                    <a:lstStyle/>
                    <a:p>
                      <a:pPr algn="ctr">
                        <a:lnSpc>
                          <a:spcPct val="150000"/>
                        </a:lnSpc>
                        <a:spcBef>
                          <a:spcPts val="600"/>
                        </a:spcBef>
                        <a:spcAft>
                          <a:spcPts val="0"/>
                        </a:spcAft>
                      </a:pPr>
                      <a:r>
                        <a:rPr lang="tr-TR" sz="1400" dirty="0">
                          <a:effectLst/>
                        </a:rPr>
                        <a:t>Sosyal</a:t>
                      </a:r>
                      <a:r>
                        <a:rPr lang="tr-TR" sz="1400" baseline="0" dirty="0">
                          <a:effectLst/>
                        </a:rPr>
                        <a:t> </a:t>
                      </a:r>
                      <a:r>
                        <a:rPr lang="tr-TR" sz="1400" dirty="0">
                          <a:effectLst/>
                        </a:rPr>
                        <a:t>Duygusal</a:t>
                      </a:r>
                      <a:endParaRPr lang="tr-TR" sz="800" dirty="0">
                        <a:effectLst/>
                      </a:endParaRPr>
                    </a:p>
                    <a:p>
                      <a:pPr algn="ctr">
                        <a:lnSpc>
                          <a:spcPct val="150000"/>
                        </a:lnSpc>
                        <a:spcBef>
                          <a:spcPts val="600"/>
                        </a:spcBef>
                        <a:spcAft>
                          <a:spcPts val="0"/>
                        </a:spcAft>
                      </a:pPr>
                      <a:r>
                        <a:rPr lang="tr-TR" sz="1400" dirty="0">
                          <a:effectLst/>
                        </a:rPr>
                        <a:t>Gelişim</a:t>
                      </a:r>
                      <a:endParaRPr lang="tr-TR"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4">
                        <a:lumMod val="60000"/>
                        <a:lumOff val="40000"/>
                      </a:schemeClr>
                    </a:solidFill>
                  </a:tcPr>
                </a:tc>
                <a:tc>
                  <a:txBody>
                    <a:bodyPr/>
                    <a:lstStyle/>
                    <a:p>
                      <a:pPr algn="l">
                        <a:lnSpc>
                          <a:spcPct val="150000"/>
                        </a:lnSpc>
                        <a:spcBef>
                          <a:spcPts val="300"/>
                        </a:spcBef>
                        <a:spcAft>
                          <a:spcPts val="300"/>
                        </a:spcAft>
                      </a:pPr>
                      <a:r>
                        <a:rPr lang="tr-TR" sz="1200" dirty="0">
                          <a:effectLst/>
                        </a:rPr>
                        <a:t>Kişisel Güvenliğini Sağlama</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4">
                        <a:lumMod val="60000"/>
                        <a:lumOff val="40000"/>
                      </a:schemeClr>
                    </a:solidFill>
                  </a:tcPr>
                </a:tc>
                <a:tc>
                  <a:txBody>
                    <a:bodyPr/>
                    <a:lstStyle/>
                    <a:p>
                      <a:pPr algn="ctr">
                        <a:lnSpc>
                          <a:spcPct val="150000"/>
                        </a:lnSpc>
                        <a:spcBef>
                          <a:spcPts val="600"/>
                        </a:spcBef>
                        <a:spcAft>
                          <a:spcPts val="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30</a:t>
                      </a:r>
                    </a:p>
                  </a:txBody>
                  <a:tcPr marL="34559" marR="34559" marT="0" marB="0" anchor="ctr">
                    <a:solidFill>
                      <a:schemeClr val="accent4">
                        <a:lumMod val="60000"/>
                        <a:lumOff val="40000"/>
                      </a:schemeClr>
                    </a:solidFill>
                  </a:tcPr>
                </a:tc>
                <a:extLst>
                  <a:ext uri="{0D108BD9-81ED-4DB2-BD59-A6C34878D82A}">
                    <a16:rowId xmlns:a16="http://schemas.microsoft.com/office/drawing/2014/main" val="3914935826"/>
                  </a:ext>
                </a:extLst>
              </a:tr>
              <a:tr h="308610">
                <a:tc vMerge="1">
                  <a:txBody>
                    <a:bodyPr/>
                    <a:lstStyle/>
                    <a:p>
                      <a:endParaRPr lang="tr-TR"/>
                    </a:p>
                  </a:txBody>
                  <a:tcPr/>
                </a:tc>
                <a:tc>
                  <a:txBody>
                    <a:bodyPr/>
                    <a:lstStyle/>
                    <a:p>
                      <a:pPr algn="l">
                        <a:lnSpc>
                          <a:spcPct val="150000"/>
                        </a:lnSpc>
                        <a:spcBef>
                          <a:spcPts val="300"/>
                        </a:spcBef>
                        <a:spcAft>
                          <a:spcPts val="300"/>
                        </a:spcAft>
                      </a:pPr>
                      <a:r>
                        <a:rPr lang="tr-TR" sz="1200" dirty="0">
                          <a:effectLst/>
                        </a:rPr>
                        <a:t>Benlik Farkındalığı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4">
                        <a:lumMod val="60000"/>
                        <a:lumOff val="40000"/>
                      </a:schemeClr>
                    </a:solidFill>
                  </a:tcPr>
                </a:tc>
                <a:tc>
                  <a:txBody>
                    <a:bodyPr/>
                    <a:lstStyle/>
                    <a:p>
                      <a:pPr algn="ctr">
                        <a:lnSpc>
                          <a:spcPct val="150000"/>
                        </a:lnSpc>
                        <a:spcBef>
                          <a:spcPts val="600"/>
                        </a:spcBef>
                        <a:spcAft>
                          <a:spcPts val="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34559" marR="34559" marT="0" marB="0" anchor="ctr">
                    <a:solidFill>
                      <a:schemeClr val="accent4">
                        <a:lumMod val="60000"/>
                        <a:lumOff val="40000"/>
                      </a:schemeClr>
                    </a:solidFill>
                  </a:tcPr>
                </a:tc>
                <a:extLst>
                  <a:ext uri="{0D108BD9-81ED-4DB2-BD59-A6C34878D82A}">
                    <a16:rowId xmlns:a16="http://schemas.microsoft.com/office/drawing/2014/main" val="129027314"/>
                  </a:ext>
                </a:extLst>
              </a:tr>
              <a:tr h="308610">
                <a:tc vMerge="1">
                  <a:txBody>
                    <a:bodyPr/>
                    <a:lstStyle/>
                    <a:p>
                      <a:endParaRPr lang="tr-TR"/>
                    </a:p>
                  </a:txBody>
                  <a:tcPr/>
                </a:tc>
                <a:tc>
                  <a:txBody>
                    <a:bodyPr/>
                    <a:lstStyle/>
                    <a:p>
                      <a:pPr algn="l">
                        <a:lnSpc>
                          <a:spcPct val="150000"/>
                        </a:lnSpc>
                        <a:spcBef>
                          <a:spcPts val="300"/>
                        </a:spcBef>
                        <a:spcAft>
                          <a:spcPts val="300"/>
                        </a:spcAft>
                      </a:pPr>
                      <a:r>
                        <a:rPr lang="tr-TR" sz="1200" dirty="0">
                          <a:effectLst/>
                        </a:rPr>
                        <a:t>Kişiler Arası Beceriler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4">
                        <a:lumMod val="60000"/>
                        <a:lumOff val="40000"/>
                      </a:schemeClr>
                    </a:solidFill>
                  </a:tcPr>
                </a:tc>
                <a:tc>
                  <a:txBody>
                    <a:bodyPr/>
                    <a:lstStyle/>
                    <a:p>
                      <a:pPr algn="ctr">
                        <a:lnSpc>
                          <a:spcPct val="150000"/>
                        </a:lnSpc>
                        <a:spcBef>
                          <a:spcPts val="600"/>
                        </a:spcBef>
                        <a:spcAft>
                          <a:spcPts val="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48</a:t>
                      </a:r>
                    </a:p>
                  </a:txBody>
                  <a:tcPr marL="34559" marR="34559" marT="0" marB="0" anchor="ctr">
                    <a:solidFill>
                      <a:schemeClr val="accent4">
                        <a:lumMod val="60000"/>
                        <a:lumOff val="40000"/>
                      </a:schemeClr>
                    </a:solidFill>
                  </a:tcPr>
                </a:tc>
                <a:extLst>
                  <a:ext uri="{0D108BD9-81ED-4DB2-BD59-A6C34878D82A}">
                    <a16:rowId xmlns:a16="http://schemas.microsoft.com/office/drawing/2014/main" val="3542218215"/>
                  </a:ext>
                </a:extLst>
              </a:tr>
              <a:tr h="308610">
                <a:tc vMerge="1">
                  <a:txBody>
                    <a:bodyPr/>
                    <a:lstStyle/>
                    <a:p>
                      <a:endParaRPr lang="tr-TR"/>
                    </a:p>
                  </a:txBody>
                  <a:tcPr/>
                </a:tc>
                <a:tc>
                  <a:txBody>
                    <a:bodyPr/>
                    <a:lstStyle/>
                    <a:p>
                      <a:pPr algn="l">
                        <a:lnSpc>
                          <a:spcPct val="150000"/>
                        </a:lnSpc>
                        <a:spcBef>
                          <a:spcPts val="300"/>
                        </a:spcBef>
                        <a:spcAft>
                          <a:spcPts val="300"/>
                        </a:spcAft>
                      </a:pPr>
                      <a:r>
                        <a:rPr lang="tr-TR" sz="1200" dirty="0">
                          <a:effectLst/>
                        </a:rPr>
                        <a:t>Duyguları Anlama ve Yönetme</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4">
                        <a:lumMod val="60000"/>
                        <a:lumOff val="40000"/>
                      </a:schemeClr>
                    </a:solidFill>
                  </a:tcPr>
                </a:tc>
                <a:tc>
                  <a:txBody>
                    <a:bodyPr/>
                    <a:lstStyle/>
                    <a:p>
                      <a:pPr algn="ctr">
                        <a:lnSpc>
                          <a:spcPct val="150000"/>
                        </a:lnSpc>
                        <a:spcBef>
                          <a:spcPts val="600"/>
                        </a:spcBef>
                        <a:spcAft>
                          <a:spcPts val="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21</a:t>
                      </a:r>
                    </a:p>
                  </a:txBody>
                  <a:tcPr marL="34559" marR="34559" marT="0" marB="0" anchor="ctr">
                    <a:solidFill>
                      <a:schemeClr val="accent4">
                        <a:lumMod val="60000"/>
                        <a:lumOff val="40000"/>
                      </a:schemeClr>
                    </a:solidFill>
                  </a:tcPr>
                </a:tc>
                <a:extLst>
                  <a:ext uri="{0D108BD9-81ED-4DB2-BD59-A6C34878D82A}">
                    <a16:rowId xmlns:a16="http://schemas.microsoft.com/office/drawing/2014/main" val="1289291052"/>
                  </a:ext>
                </a:extLst>
              </a:tr>
              <a:tr h="308610">
                <a:tc vMerge="1">
                  <a:txBody>
                    <a:bodyPr/>
                    <a:lstStyle/>
                    <a:p>
                      <a:endParaRPr lang="tr-TR"/>
                    </a:p>
                  </a:txBody>
                  <a:tcPr/>
                </a:tc>
                <a:tc>
                  <a:txBody>
                    <a:bodyPr/>
                    <a:lstStyle/>
                    <a:p>
                      <a:pPr algn="l">
                        <a:lnSpc>
                          <a:spcPct val="150000"/>
                        </a:lnSpc>
                        <a:spcBef>
                          <a:spcPts val="300"/>
                        </a:spcBef>
                        <a:spcAft>
                          <a:spcPts val="300"/>
                        </a:spcAft>
                      </a:pPr>
                      <a:r>
                        <a:rPr lang="tr-TR" sz="1200" dirty="0">
                          <a:effectLst/>
                        </a:rPr>
                        <a:t>Karar Verme</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nchor="ctr">
                    <a:solidFill>
                      <a:schemeClr val="accent4">
                        <a:lumMod val="60000"/>
                        <a:lumOff val="40000"/>
                      </a:schemeClr>
                    </a:solidFill>
                  </a:tcPr>
                </a:tc>
                <a:tc>
                  <a:txBody>
                    <a:bodyPr/>
                    <a:lstStyle/>
                    <a:p>
                      <a:pPr algn="ctr">
                        <a:lnSpc>
                          <a:spcPct val="150000"/>
                        </a:lnSpc>
                        <a:spcBef>
                          <a:spcPts val="600"/>
                        </a:spcBef>
                        <a:spcAft>
                          <a:spcPts val="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14</a:t>
                      </a:r>
                    </a:p>
                  </a:txBody>
                  <a:tcPr marL="34559" marR="34559" marT="0" marB="0" anchor="ctr">
                    <a:solidFill>
                      <a:schemeClr val="accent4">
                        <a:lumMod val="60000"/>
                        <a:lumOff val="40000"/>
                      </a:schemeClr>
                    </a:solidFill>
                  </a:tcPr>
                </a:tc>
                <a:extLst>
                  <a:ext uri="{0D108BD9-81ED-4DB2-BD59-A6C34878D82A}">
                    <a16:rowId xmlns:a16="http://schemas.microsoft.com/office/drawing/2014/main" val="2774122625"/>
                  </a:ext>
                </a:extLst>
              </a:tr>
              <a:tr h="308610">
                <a:tc gridSpan="2">
                  <a:txBody>
                    <a:bodyPr/>
                    <a:lstStyle/>
                    <a:p>
                      <a:pPr algn="ctr">
                        <a:lnSpc>
                          <a:spcPct val="150000"/>
                        </a:lnSpc>
                        <a:spcBef>
                          <a:spcPts val="600"/>
                        </a:spcBef>
                        <a:spcAft>
                          <a:spcPts val="0"/>
                        </a:spcAft>
                      </a:pPr>
                      <a:r>
                        <a:rPr lang="tr-TR" sz="1400" dirty="0">
                          <a:effectLst/>
                        </a:rPr>
                        <a:t>TOPLAM</a:t>
                      </a:r>
                      <a:endParaRPr lang="tr-TR"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9" marR="34559" marT="0" marB="0">
                    <a:solidFill>
                      <a:schemeClr val="accent2">
                        <a:lumMod val="75000"/>
                      </a:schemeClr>
                    </a:solidFill>
                  </a:tcPr>
                </a:tc>
                <a:tc hMerge="1">
                  <a:txBody>
                    <a:bodyPr/>
                    <a:lstStyle/>
                    <a:p>
                      <a:endParaRPr lang="tr-TR"/>
                    </a:p>
                  </a:txBody>
                  <a:tcPr/>
                </a:tc>
                <a:tc>
                  <a:txBody>
                    <a:bodyPr/>
                    <a:lstStyle/>
                    <a:p>
                      <a:pPr algn="ctr">
                        <a:lnSpc>
                          <a:spcPct val="150000"/>
                        </a:lnSpc>
                        <a:spcBef>
                          <a:spcPts val="600"/>
                        </a:spcBef>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290</a:t>
                      </a:r>
                    </a:p>
                  </a:txBody>
                  <a:tcPr marL="34559" marR="34559" marT="0" marB="0" anchor="ctr">
                    <a:solidFill>
                      <a:schemeClr val="accent2">
                        <a:lumMod val="75000"/>
                      </a:schemeClr>
                    </a:solidFill>
                  </a:tcPr>
                </a:tc>
                <a:extLst>
                  <a:ext uri="{0D108BD9-81ED-4DB2-BD59-A6C34878D82A}">
                    <a16:rowId xmlns:a16="http://schemas.microsoft.com/office/drawing/2014/main" val="3037604916"/>
                  </a:ext>
                </a:extLst>
              </a:tr>
            </a:tbl>
          </a:graphicData>
        </a:graphic>
      </p:graphicFrame>
    </p:spTree>
    <p:extLst>
      <p:ext uri="{BB962C8B-B14F-4D97-AF65-F5344CB8AC3E}">
        <p14:creationId xmlns:p14="http://schemas.microsoft.com/office/powerpoint/2010/main" val="118964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039" y="241484"/>
            <a:ext cx="8764837"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latin typeface="Times New Roman" panose="02020603050405020304" pitchFamily="18" charset="0"/>
                <a:cs typeface="Times New Roman" panose="02020603050405020304" pitchFamily="18" charset="0"/>
              </a:rPr>
              <a:t>SINIF REHBERLİK PROGRAMI</a:t>
            </a:r>
          </a:p>
        </p:txBody>
      </p:sp>
      <p:sp>
        <p:nvSpPr>
          <p:cNvPr id="4" name="3 Dikdörtgen"/>
          <p:cNvSpPr/>
          <p:nvPr/>
        </p:nvSpPr>
        <p:spPr>
          <a:xfrm>
            <a:off x="395536" y="1808820"/>
            <a:ext cx="6768752" cy="2246769"/>
          </a:xfrm>
          <a:prstGeom prst="rect">
            <a:avLst/>
          </a:prstGeom>
        </p:spPr>
        <p:txBody>
          <a:bodyPr wrap="square">
            <a:spAutoFit/>
          </a:bodyPr>
          <a:lstStyle/>
          <a:p>
            <a:r>
              <a:rPr lang="tr-TR" sz="2000" b="1" i="1" dirty="0">
                <a:solidFill>
                  <a:srgbClr val="FF0000"/>
                </a:solidFill>
                <a:latin typeface="Times New Roman" panose="02020603050405020304" pitchFamily="18" charset="0"/>
                <a:cs typeface="Times New Roman" panose="02020603050405020304" pitchFamily="18" charset="0"/>
              </a:rPr>
              <a:t>Sınıf Rehberlik Programı, </a:t>
            </a:r>
            <a:r>
              <a:rPr lang="tr-TR" sz="2000" dirty="0">
                <a:latin typeface="Times New Roman" panose="02020603050405020304" pitchFamily="18" charset="0"/>
                <a:cs typeface="Times New Roman" panose="02020603050405020304" pitchFamily="18" charset="0"/>
              </a:rPr>
              <a:t>1739 sayılı Millî Eğitim Temel Kanunu’nda ifade edilen Türk Millî Eğitimi’nin </a:t>
            </a:r>
            <a:r>
              <a:rPr lang="tr-TR" sz="2000" b="1" dirty="0">
                <a:latin typeface="Times New Roman" panose="02020603050405020304" pitchFamily="18" charset="0"/>
                <a:cs typeface="Times New Roman" panose="02020603050405020304" pitchFamily="18" charset="0"/>
              </a:rPr>
              <a:t>Genel Amaçları ile Temel İlkeleri </a:t>
            </a:r>
            <a:r>
              <a:rPr lang="tr-TR" sz="2000" dirty="0">
                <a:latin typeface="Times New Roman" panose="02020603050405020304" pitchFamily="18" charset="0"/>
                <a:cs typeface="Times New Roman" panose="02020603050405020304" pitchFamily="18" charset="0"/>
              </a:rPr>
              <a:t>ve 2023 Eğitim Vizyonu esas alınarak hazırlanmıştır. Program 2023 Eğitim Vizyonu’na paralel olarak sadece beceri kazandırmayı değil, </a:t>
            </a:r>
            <a:r>
              <a:rPr lang="tr-TR" sz="2000" b="1" u="sng" dirty="0">
                <a:latin typeface="Times New Roman" panose="02020603050405020304" pitchFamily="18" charset="0"/>
                <a:cs typeface="Times New Roman" panose="02020603050405020304" pitchFamily="18" charset="0"/>
              </a:rPr>
              <a:t>öğrencilerin edindikleri bilgileri beceriye, becerilerini de görgüye taşımalarına katkı sağlamayı amaçlamaktadır. </a:t>
            </a:r>
          </a:p>
        </p:txBody>
      </p:sp>
      <p:pic>
        <p:nvPicPr>
          <p:cNvPr id="2050" name="Picture 2" descr="C:\Users\dell\Desktop\depositphotos_88738476-stock-illustration-school-lesson-little-students-and.jpg"/>
          <p:cNvPicPr>
            <a:picLocks noChangeAspect="1" noChangeArrowheads="1"/>
          </p:cNvPicPr>
          <p:nvPr/>
        </p:nvPicPr>
        <p:blipFill>
          <a:blip r:embed="rId2"/>
          <a:srcRect/>
          <a:stretch>
            <a:fillRect/>
          </a:stretch>
        </p:blipFill>
        <p:spPr bwMode="auto">
          <a:xfrm>
            <a:off x="7220797" y="1881044"/>
            <a:ext cx="1587579" cy="2246769"/>
          </a:xfrm>
          <a:prstGeom prst="rect">
            <a:avLst/>
          </a:prstGeom>
          <a:noFill/>
        </p:spPr>
      </p:pic>
      <p:pic>
        <p:nvPicPr>
          <p:cNvPr id="5" name="Picture 2" descr="C:\Users\Aslihan ILHAN\Desktop\ind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240" y="4665351"/>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3223254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Grp="1" noRot="1" noChangeAspect="1" noMove="1" noResize="1" noEditPoints="1" noAdjustHandles="1" noChangeArrowheads="1" noChangeShapeType="1"/>
          </p:cNvPicPr>
          <p:nvPr/>
        </p:nvPicPr>
        <p:blipFill>
          <a:blip r:embed="rId3"/>
          <a:stretch>
            <a:fillRect/>
          </a:stretch>
        </p:blipFill>
        <p:spPr>
          <a:xfrm>
            <a:off x="1326630" y="1014646"/>
            <a:ext cx="6340840" cy="4766873"/>
          </a:xfrm>
          <a:prstGeom prst="rect">
            <a:avLst/>
          </a:prstGeom>
        </p:spPr>
      </p:pic>
      <p:pic>
        <p:nvPicPr>
          <p:cNvPr id="5" name="Picture 2" descr="C:\Users\Aslihan ILHAN\Desktop\indi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01208"/>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20</a:t>
            </a:fld>
            <a:endParaRPr lang="tr-TR"/>
          </a:p>
        </p:txBody>
      </p:sp>
    </p:spTree>
    <p:extLst>
      <p:ext uri="{BB962C8B-B14F-4D97-AF65-F5344CB8AC3E}">
        <p14:creationId xmlns:p14="http://schemas.microsoft.com/office/powerpoint/2010/main" val="186070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A8CBBF2D-C5B2-4F8D-A698-1B774F716A44}"/>
              </a:ext>
            </a:extLst>
          </p:cNvPr>
          <p:cNvGraphicFramePr/>
          <p:nvPr/>
        </p:nvGraphicFramePr>
        <p:xfrm>
          <a:off x="873035" y="836712"/>
          <a:ext cx="754380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Veri Yer Tutucusu"/>
          <p:cNvSpPr>
            <a:spLocks noGrp="1"/>
          </p:cNvSpPr>
          <p:nvPr>
            <p:ph type="dt" sz="half" idx="10"/>
          </p:nvPr>
        </p:nvSpPr>
        <p:spPr/>
        <p:txBody>
          <a:bodyPr/>
          <a:lstStyle/>
          <a:p>
            <a:fld id="{922FFC71-B8BF-414A-BC92-7733A8091ADA}" type="datetime1">
              <a:rPr lang="tr-TR" smtClean="0"/>
              <a:t>17.01.2022</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a:extLst>
              <a:ext uri="{FF2B5EF4-FFF2-40B4-BE49-F238E27FC236}">
                <a16:creationId xmlns:a16="http://schemas.microsoft.com/office/drawing/2014/main" id="{95E5464A-DAEE-452B-B478-E9C84479B2A9}"/>
              </a:ext>
            </a:extLst>
          </p:cNvPr>
          <p:cNvGraphicFramePr/>
          <p:nvPr/>
        </p:nvGraphicFramePr>
        <p:xfrm>
          <a:off x="938759" y="910100"/>
          <a:ext cx="7629525" cy="779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etin Yer Tutucusu"/>
          <p:cNvSpPr>
            <a:spLocks noGrp="1"/>
          </p:cNvSpPr>
          <p:nvPr>
            <p:ph type="body" idx="1"/>
          </p:nvPr>
        </p:nvSpPr>
        <p:spPr>
          <a:xfrm>
            <a:off x="938759" y="1922878"/>
            <a:ext cx="3604666" cy="443132"/>
          </a:xfrm>
          <a:solidFill>
            <a:schemeClr val="bg1"/>
          </a:solidFill>
        </p:spPr>
        <p:txBody>
          <a:bodyPr>
            <a:noAutofit/>
          </a:bodyPr>
          <a:lstStyle/>
          <a:p>
            <a:r>
              <a:rPr lang="tr-TR" sz="1800" b="1" cap="none" dirty="0"/>
              <a:t>2006/2007 Sınıf Rehberlik Programı </a:t>
            </a:r>
          </a:p>
        </p:txBody>
      </p:sp>
      <p:sp>
        <p:nvSpPr>
          <p:cNvPr id="4" name="3 İçerik Yer Tutucusu"/>
          <p:cNvSpPr>
            <a:spLocks noGrp="1"/>
          </p:cNvSpPr>
          <p:nvPr>
            <p:ph sz="half" idx="2"/>
          </p:nvPr>
        </p:nvSpPr>
        <p:spPr>
          <a:xfrm>
            <a:off x="938759" y="2598910"/>
            <a:ext cx="3600450" cy="2986013"/>
          </a:xfrm>
        </p:spPr>
        <p:txBody>
          <a:bodyPr>
            <a:normAutofit/>
          </a:bodyPr>
          <a:lstStyle/>
          <a:p>
            <a:pPr algn="just"/>
            <a:r>
              <a:rPr lang="tr-TR" sz="1800" dirty="0"/>
              <a:t>Programda </a:t>
            </a:r>
            <a:r>
              <a:rPr lang="tr-TR" sz="1800" b="1" dirty="0"/>
              <a:t>kişisel-sosyal, eğitsel ve mesleki gelişim alanları</a:t>
            </a:r>
            <a:r>
              <a:rPr lang="tr-TR" sz="1800" dirty="0"/>
              <a:t> tanımlanmış ancak kazanımlar belirlenen 7 yeterlik alanı merkeze alınarak yazılmış, gelişim alanları ise ayrı olarak vurgulanmamıştır. </a:t>
            </a:r>
          </a:p>
        </p:txBody>
      </p:sp>
      <p:sp>
        <p:nvSpPr>
          <p:cNvPr id="5" name="4 Metin Yer Tutucusu"/>
          <p:cNvSpPr>
            <a:spLocks noGrp="1"/>
          </p:cNvSpPr>
          <p:nvPr>
            <p:ph type="body" sz="quarter" idx="3"/>
          </p:nvPr>
        </p:nvSpPr>
        <p:spPr>
          <a:xfrm>
            <a:off x="4967834" y="1927051"/>
            <a:ext cx="3600450" cy="305972"/>
          </a:xfrm>
        </p:spPr>
        <p:txBody>
          <a:bodyPr>
            <a:noAutofit/>
          </a:bodyPr>
          <a:lstStyle/>
          <a:p>
            <a:r>
              <a:rPr lang="tr-TR" b="1" cap="none" dirty="0"/>
              <a:t>2020 Sınıf Rehberlik Programı </a:t>
            </a:r>
          </a:p>
        </p:txBody>
      </p:sp>
      <p:sp>
        <p:nvSpPr>
          <p:cNvPr id="6" name="5 İçerik Yer Tutucusu"/>
          <p:cNvSpPr>
            <a:spLocks noGrp="1"/>
          </p:cNvSpPr>
          <p:nvPr>
            <p:ph sz="quarter" idx="4"/>
          </p:nvPr>
        </p:nvSpPr>
        <p:spPr>
          <a:xfrm>
            <a:off x="4975398" y="2598909"/>
            <a:ext cx="3600450" cy="2687465"/>
          </a:xfrm>
        </p:spPr>
        <p:txBody>
          <a:bodyPr>
            <a:normAutofit/>
          </a:bodyPr>
          <a:lstStyle/>
          <a:p>
            <a:pPr algn="just"/>
            <a:r>
              <a:rPr lang="tr-TR" sz="1800" dirty="0"/>
              <a:t>Programda öncelikli olarak alan yazındaki güncel gelişmelere uygun olarak kabul gören 3 gelişim alanı </a:t>
            </a:r>
            <a:r>
              <a:rPr lang="tr-TR" sz="1800" b="1" dirty="0">
                <a:solidFill>
                  <a:srgbClr val="0070C0"/>
                </a:solidFill>
              </a:rPr>
              <a:t>(Akademik, Sosyal Duygusal, Kariyer Gelişimi</a:t>
            </a:r>
            <a:r>
              <a:rPr lang="tr-TR" sz="1800" dirty="0"/>
              <a:t>) merkeze alınmış, gelişim alanlarına uygun yeterlikler belirlenmiş, kazanımlar ise gelişim alanları ve yeterlikler dikkate alınarak yazılmıştır. </a:t>
            </a:r>
          </a:p>
        </p:txBody>
      </p:sp>
      <p:sp>
        <p:nvSpPr>
          <p:cNvPr id="7" name="6 Veri Yer Tutucusu"/>
          <p:cNvSpPr>
            <a:spLocks noGrp="1"/>
          </p:cNvSpPr>
          <p:nvPr>
            <p:ph type="dt" sz="half" idx="10"/>
          </p:nvPr>
        </p:nvSpPr>
        <p:spPr/>
        <p:txBody>
          <a:bodyPr/>
          <a:lstStyle/>
          <a:p>
            <a:fld id="{261AA812-A234-4A43-9F3F-B486AE9A3AC1}" type="datetime1">
              <a:rPr lang="tr-TR" smtClean="0"/>
              <a:t>17.01.2022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a:extLst>
              <a:ext uri="{FF2B5EF4-FFF2-40B4-BE49-F238E27FC236}">
                <a16:creationId xmlns:a16="http://schemas.microsoft.com/office/drawing/2014/main" id="{5BF70A42-9292-4B7A-8A97-91992D8A5252}"/>
              </a:ext>
            </a:extLst>
          </p:cNvPr>
          <p:cNvGraphicFramePr/>
          <p:nvPr/>
        </p:nvGraphicFramePr>
        <p:xfrm>
          <a:off x="958616" y="762890"/>
          <a:ext cx="7629525" cy="779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a:extLst>
              <a:ext uri="{FF2B5EF4-FFF2-40B4-BE49-F238E27FC236}">
                <a16:creationId xmlns:a16="http://schemas.microsoft.com/office/drawing/2014/main" id="{104FD864-192C-4F45-B616-94D63B55D7CE}"/>
              </a:ext>
            </a:extLst>
          </p:cNvPr>
          <p:cNvGraphicFramePr/>
          <p:nvPr>
            <p:extLst>
              <p:ext uri="{D42A27DB-BD31-4B8C-83A1-F6EECF244321}">
                <p14:modId xmlns:p14="http://schemas.microsoft.com/office/powerpoint/2010/main" val="2716026588"/>
              </p:ext>
            </p:extLst>
          </p:nvPr>
        </p:nvGraphicFramePr>
        <p:xfrm>
          <a:off x="555859" y="1911894"/>
          <a:ext cx="3600450" cy="4431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a:extLst>
              <a:ext uri="{FF2B5EF4-FFF2-40B4-BE49-F238E27FC236}">
                <a16:creationId xmlns:a16="http://schemas.microsoft.com/office/drawing/2014/main" id="{41072E56-C468-4527-B8E4-5CEA4B45B52A}"/>
              </a:ext>
            </a:extLst>
          </p:cNvPr>
          <p:cNvGraphicFramePr/>
          <p:nvPr>
            <p:extLst>
              <p:ext uri="{D42A27DB-BD31-4B8C-83A1-F6EECF244321}">
                <p14:modId xmlns:p14="http://schemas.microsoft.com/office/powerpoint/2010/main" val="3758226060"/>
              </p:ext>
            </p:extLst>
          </p:nvPr>
        </p:nvGraphicFramePr>
        <p:xfrm>
          <a:off x="4987691" y="1911894"/>
          <a:ext cx="3600450" cy="4358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6 Veri Yer Tutucusu"/>
          <p:cNvSpPr>
            <a:spLocks noGrp="1"/>
          </p:cNvSpPr>
          <p:nvPr>
            <p:ph type="dt" sz="half" idx="10"/>
          </p:nvPr>
        </p:nvSpPr>
        <p:spPr/>
        <p:txBody>
          <a:bodyPr/>
          <a:lstStyle/>
          <a:p>
            <a:fld id="{3854EEC0-1D97-4C40-8D38-D86DBA3DA9B9}" type="datetime1">
              <a:rPr lang="tr-TR" smtClean="0"/>
              <a:t>17.01.2022</a:t>
            </a:fld>
            <a:endParaRPr lang="tr-TR"/>
          </a:p>
        </p:txBody>
      </p:sp>
      <p:pic>
        <p:nvPicPr>
          <p:cNvPr id="1027" name="Picture 3"/>
          <p:cNvPicPr>
            <a:picLocks noChangeAspect="1" noChangeArrowheads="1"/>
          </p:cNvPicPr>
          <p:nvPr/>
        </p:nvPicPr>
        <p:blipFill>
          <a:blip r:embed="rId18"/>
          <a:srcRect/>
          <a:stretch>
            <a:fillRect/>
          </a:stretch>
        </p:blipFill>
        <p:spPr bwMode="auto">
          <a:xfrm>
            <a:off x="4572000" y="2582334"/>
            <a:ext cx="4133031" cy="3447876"/>
          </a:xfrm>
          <a:prstGeom prst="rect">
            <a:avLst/>
          </a:prstGeom>
          <a:noFill/>
          <a:ln w="9525">
            <a:noFill/>
            <a:miter lim="800000"/>
            <a:headEnd/>
            <a:tailEnd/>
          </a:ln>
          <a:effectLst/>
        </p:spPr>
      </p:pic>
      <p:sp>
        <p:nvSpPr>
          <p:cNvPr id="21" name="İçerik Yer Tutucusu 20">
            <a:extLst>
              <a:ext uri="{FF2B5EF4-FFF2-40B4-BE49-F238E27FC236}">
                <a16:creationId xmlns:a16="http://schemas.microsoft.com/office/drawing/2014/main" id="{677D9E9A-0E6D-4B9F-8DE6-5287E8D7D8E3}"/>
              </a:ext>
            </a:extLst>
          </p:cNvPr>
          <p:cNvSpPr>
            <a:spLocks noGrp="1"/>
          </p:cNvSpPr>
          <p:nvPr>
            <p:ph sz="half" idx="2"/>
          </p:nvPr>
        </p:nvSpPr>
        <p:spPr/>
        <p:txBody>
          <a:bodyPr>
            <a:normAutofit fontScale="92500" lnSpcReduction="10000"/>
          </a:bodyPr>
          <a:lstStyle/>
          <a:p>
            <a:pPr lvl="0">
              <a:buFont typeface="Wingdings" panose="05000000000000000000" pitchFamily="2" charset="2"/>
              <a:buChar char="q"/>
            </a:pPr>
            <a:r>
              <a:rPr lang="tr-TR" dirty="0"/>
              <a:t>7  YETERLİK ALANI</a:t>
            </a:r>
          </a:p>
          <a:p>
            <a:pPr lvl="0">
              <a:buFont typeface="Wingdings" panose="05000000000000000000" pitchFamily="2" charset="2"/>
              <a:buChar char="q"/>
            </a:pPr>
            <a:r>
              <a:rPr lang="tr-TR" dirty="0"/>
              <a:t>OKULA VE ÇEVREYE UYUM</a:t>
            </a:r>
          </a:p>
          <a:p>
            <a:pPr lvl="0">
              <a:buFont typeface="Wingdings" panose="05000000000000000000" pitchFamily="2" charset="2"/>
              <a:buChar char="q"/>
            </a:pPr>
            <a:r>
              <a:rPr lang="tr-TR" dirty="0"/>
              <a:t>EĞİTSEL BAŞARI  </a:t>
            </a:r>
          </a:p>
          <a:p>
            <a:pPr lvl="0">
              <a:buFont typeface="Wingdings" panose="05000000000000000000" pitchFamily="2" charset="2"/>
              <a:buChar char="q"/>
            </a:pPr>
            <a:r>
              <a:rPr lang="tr-TR" dirty="0"/>
              <a:t>KENDİNİ KABUL </a:t>
            </a:r>
          </a:p>
          <a:p>
            <a:pPr lvl="0">
              <a:buFont typeface="Wingdings" panose="05000000000000000000" pitchFamily="2" charset="2"/>
              <a:buChar char="q"/>
            </a:pPr>
            <a:r>
              <a:rPr lang="tr-TR" dirty="0"/>
              <a:t>KİŞİLER ARASI İLİŞKİLER</a:t>
            </a:r>
          </a:p>
          <a:p>
            <a:pPr lvl="0">
              <a:buFont typeface="Wingdings" panose="05000000000000000000" pitchFamily="2" charset="2"/>
              <a:buChar char="q"/>
            </a:pPr>
            <a:r>
              <a:rPr lang="tr-TR" dirty="0"/>
              <a:t>AİLE VE TOPLUM </a:t>
            </a:r>
          </a:p>
          <a:p>
            <a:pPr lvl="0">
              <a:buFont typeface="Wingdings" panose="05000000000000000000" pitchFamily="2" charset="2"/>
              <a:buChar char="q"/>
            </a:pPr>
            <a:r>
              <a:rPr lang="tr-TR" dirty="0"/>
              <a:t>GÜVENLİ VE SAĞLIKLI HAYAT </a:t>
            </a:r>
          </a:p>
          <a:p>
            <a:pPr lvl="0">
              <a:buFont typeface="Wingdings" panose="05000000000000000000" pitchFamily="2" charset="2"/>
              <a:buChar char="q"/>
            </a:pPr>
            <a:r>
              <a:rPr lang="tr-TR" dirty="0"/>
              <a:t>EĞİTSEL VE MESLEKİ GELİŞİM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a:extLst>
              <a:ext uri="{FF2B5EF4-FFF2-40B4-BE49-F238E27FC236}">
                <a16:creationId xmlns:a16="http://schemas.microsoft.com/office/drawing/2014/main" id="{75B7F6E4-7B45-478D-A90D-B13661D385A5}"/>
              </a:ext>
            </a:extLst>
          </p:cNvPr>
          <p:cNvGraphicFramePr/>
          <p:nvPr/>
        </p:nvGraphicFramePr>
        <p:xfrm>
          <a:off x="942786" y="542593"/>
          <a:ext cx="7633742" cy="931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p:cNvSpPr>
            <a:spLocks noGrp="1"/>
          </p:cNvSpPr>
          <p:nvPr>
            <p:ph idx="1"/>
          </p:nvPr>
        </p:nvSpPr>
        <p:spPr>
          <a:xfrm>
            <a:off x="938759" y="2249323"/>
            <a:ext cx="3820898" cy="3017622"/>
          </a:xfrm>
        </p:spPr>
        <p:txBody>
          <a:bodyPr>
            <a:normAutofit/>
          </a:bodyPr>
          <a:lstStyle/>
          <a:p>
            <a:pPr lvl="1" algn="just"/>
            <a:r>
              <a:rPr lang="tr-TR" sz="2000" dirty="0">
                <a:solidFill>
                  <a:srgbClr val="0070C0"/>
                </a:solidFill>
              </a:rPr>
              <a:t>Akademik, Sosyal Duygusal ve Kariyer Gelişim Alanları Ayrı Olarak ve Birbirlerini Destekler Nitelikte Tanımlanmıştır. </a:t>
            </a:r>
          </a:p>
          <a:p>
            <a:pPr lvl="1" algn="just"/>
            <a:r>
              <a:rPr lang="tr-TR" sz="2000" dirty="0">
                <a:solidFill>
                  <a:srgbClr val="0070C0"/>
                </a:solidFill>
              </a:rPr>
              <a:t>2006/2007 Programından Farklı Olarak Akademik ve Kariyer Gelişimi Birbirinden ayrılmıştır. </a:t>
            </a:r>
          </a:p>
          <a:p>
            <a:pPr lvl="1" algn="just"/>
            <a:r>
              <a:rPr lang="tr-TR" sz="2000" dirty="0">
                <a:solidFill>
                  <a:srgbClr val="0070C0"/>
                </a:solidFill>
              </a:rPr>
              <a:t>Sosyal Duygusal Gelişim Alanı Vurgulanmıştır. </a:t>
            </a:r>
          </a:p>
        </p:txBody>
      </p:sp>
      <p:sp>
        <p:nvSpPr>
          <p:cNvPr id="4" name="3 Veri Yer Tutucusu"/>
          <p:cNvSpPr>
            <a:spLocks noGrp="1"/>
          </p:cNvSpPr>
          <p:nvPr>
            <p:ph type="dt" sz="half" idx="10"/>
          </p:nvPr>
        </p:nvSpPr>
        <p:spPr/>
        <p:txBody>
          <a:bodyPr/>
          <a:lstStyle/>
          <a:p>
            <a:fld id="{B7E2C3CD-1E90-4CC4-949A-B3D6F6712CF1}" type="datetime1">
              <a:rPr lang="tr-TR" smtClean="0"/>
              <a:t>17.01.2022</a:t>
            </a:fld>
            <a:endParaRPr lang="tr-TR"/>
          </a:p>
        </p:txBody>
      </p:sp>
      <p:graphicFrame>
        <p:nvGraphicFramePr>
          <p:cNvPr id="5" name="4 Diyagram"/>
          <p:cNvGraphicFramePr/>
          <p:nvPr/>
        </p:nvGraphicFramePr>
        <p:xfrm>
          <a:off x="4923429" y="2535924"/>
          <a:ext cx="3910084" cy="27943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a:extLst>
              <a:ext uri="{FF2B5EF4-FFF2-40B4-BE49-F238E27FC236}">
                <a16:creationId xmlns:a16="http://schemas.microsoft.com/office/drawing/2014/main" id="{486CCFA2-B194-4DCD-AF96-0356390CA2FB}"/>
              </a:ext>
            </a:extLst>
          </p:cNvPr>
          <p:cNvGraphicFramePr/>
          <p:nvPr/>
        </p:nvGraphicFramePr>
        <p:xfrm>
          <a:off x="939546" y="1143001"/>
          <a:ext cx="7629525" cy="553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yagram 9">
            <a:extLst>
              <a:ext uri="{FF2B5EF4-FFF2-40B4-BE49-F238E27FC236}">
                <a16:creationId xmlns:a16="http://schemas.microsoft.com/office/drawing/2014/main" id="{602B57CF-866D-49D9-8F58-85E57124308D}"/>
              </a:ext>
            </a:extLst>
          </p:cNvPr>
          <p:cNvGraphicFramePr/>
          <p:nvPr>
            <p:extLst>
              <p:ext uri="{D42A27DB-BD31-4B8C-83A1-F6EECF244321}">
                <p14:modId xmlns:p14="http://schemas.microsoft.com/office/powerpoint/2010/main" val="2892987549"/>
              </p:ext>
            </p:extLst>
          </p:nvPr>
        </p:nvGraphicFramePr>
        <p:xfrm>
          <a:off x="938759" y="1729053"/>
          <a:ext cx="3600450" cy="4743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İçerik Yer Tutucusu 11">
            <a:extLst>
              <a:ext uri="{FF2B5EF4-FFF2-40B4-BE49-F238E27FC236}">
                <a16:creationId xmlns:a16="http://schemas.microsoft.com/office/drawing/2014/main" id="{9D1E6C2C-9E21-4739-B381-5BEC6FB15C9A}"/>
              </a:ext>
            </a:extLst>
          </p:cNvPr>
          <p:cNvGraphicFramePr>
            <a:graphicFrameLocks noGrp="1"/>
          </p:cNvGraphicFramePr>
          <p:nvPr>
            <p:ph sz="half" idx="2"/>
            <p:extLst>
              <p:ext uri="{D42A27DB-BD31-4B8C-83A1-F6EECF244321}">
                <p14:modId xmlns:p14="http://schemas.microsoft.com/office/powerpoint/2010/main" val="4191096439"/>
              </p:ext>
            </p:extLst>
          </p:nvPr>
        </p:nvGraphicFramePr>
        <p:xfrm>
          <a:off x="938759" y="2215959"/>
          <a:ext cx="3600450" cy="29756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yagram 10">
            <a:extLst>
              <a:ext uri="{FF2B5EF4-FFF2-40B4-BE49-F238E27FC236}">
                <a16:creationId xmlns:a16="http://schemas.microsoft.com/office/drawing/2014/main" id="{84C178C6-5279-4BE6-A545-016209A9BED3}"/>
              </a:ext>
            </a:extLst>
          </p:cNvPr>
          <p:cNvGraphicFramePr/>
          <p:nvPr>
            <p:extLst>
              <p:ext uri="{D42A27DB-BD31-4B8C-83A1-F6EECF244321}">
                <p14:modId xmlns:p14="http://schemas.microsoft.com/office/powerpoint/2010/main" val="2325113520"/>
              </p:ext>
            </p:extLst>
          </p:nvPr>
        </p:nvGraphicFramePr>
        <p:xfrm>
          <a:off x="5058169" y="1693904"/>
          <a:ext cx="3510902" cy="47439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3" name="İçerik Yer Tutucusu 12">
            <a:extLst>
              <a:ext uri="{FF2B5EF4-FFF2-40B4-BE49-F238E27FC236}">
                <a16:creationId xmlns:a16="http://schemas.microsoft.com/office/drawing/2014/main" id="{AAD91B94-0C2F-4311-8B7D-55E3D877D03C}"/>
              </a:ext>
            </a:extLst>
          </p:cNvPr>
          <p:cNvGraphicFramePr>
            <a:graphicFrameLocks noGrp="1"/>
          </p:cNvGraphicFramePr>
          <p:nvPr>
            <p:ph sz="quarter" idx="4"/>
            <p:extLst>
              <p:ext uri="{D42A27DB-BD31-4B8C-83A1-F6EECF244321}">
                <p14:modId xmlns:p14="http://schemas.microsoft.com/office/powerpoint/2010/main" val="495193195"/>
              </p:ext>
            </p:extLst>
          </p:nvPr>
        </p:nvGraphicFramePr>
        <p:xfrm>
          <a:off x="4828456" y="2168301"/>
          <a:ext cx="3765993" cy="327546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7" name="6 Veri Yer Tutucusu"/>
          <p:cNvSpPr>
            <a:spLocks noGrp="1"/>
          </p:cNvSpPr>
          <p:nvPr>
            <p:ph type="dt" sz="half" idx="10"/>
          </p:nvPr>
        </p:nvSpPr>
        <p:spPr/>
        <p:txBody>
          <a:bodyPr/>
          <a:lstStyle/>
          <a:p>
            <a:fld id="{9D30693E-2E0D-45DF-BB29-11717477ECDB}" type="datetime1">
              <a:rPr lang="tr-TR" smtClean="0"/>
              <a:t>17.01.2022</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98681" y="1645920"/>
            <a:ext cx="8149783" cy="3566160"/>
          </a:xfrm>
        </p:spPr>
        <p:txBody>
          <a:bodyPr>
            <a:normAutofit/>
          </a:bodyPr>
          <a:lstStyle/>
          <a:p>
            <a:r>
              <a:rPr lang="tr-TR"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Sınıf Rehberlik Programlarının uygulanması sürecinde kullanılacak, öğretmenlere yol gösterici sınıf rehberlik etkinlik örneklerinin hazırlanması ihtiyacı ortaya çıkmıştır.</a:t>
            </a:r>
            <a:br>
              <a:rPr lang="tr-TR"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tr-TR"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tr-TR"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Bu kapsamda Sınıf Rehberlik Programı’nda yer alan her bir kazanım için </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ikişer örnek etkinlik geliştirilmiş </a:t>
            </a:r>
            <a:r>
              <a:rPr lang="tr-TR"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 Sınıf Rehberlik Etkinlikleri Seti oluşturulmuştur. </a:t>
            </a:r>
            <a:b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tr-TR" dirty="0"/>
          </a:p>
        </p:txBody>
      </p:sp>
      <p:sp>
        <p:nvSpPr>
          <p:cNvPr id="3" name="Alt Başlık 2"/>
          <p:cNvSpPr>
            <a:spLocks noGrp="1"/>
          </p:cNvSpPr>
          <p:nvPr>
            <p:ph type="subTitle" idx="1"/>
          </p:nvPr>
        </p:nvSpPr>
        <p:spPr>
          <a:xfrm>
            <a:off x="632780" y="467291"/>
            <a:ext cx="7923426" cy="1377533"/>
          </a:xfrm>
        </p:spPr>
        <p:txBody>
          <a:bodyPr>
            <a:noAutofit/>
          </a:bodyPr>
          <a:lstStyle/>
          <a:p>
            <a:pPr algn="ctr"/>
            <a:r>
              <a:rPr lang="tr-TR" sz="4000" b="1" dirty="0">
                <a:solidFill>
                  <a:schemeClr val="accent2">
                    <a:lumMod val="75000"/>
                  </a:schemeClr>
                </a:solidFill>
                <a:latin typeface="Times New Roman" panose="02020603050405020304" pitchFamily="18" charset="0"/>
                <a:cs typeface="Times New Roman" panose="02020603050405020304" pitchFamily="18" charset="0"/>
              </a:rPr>
              <a:t>Sınıf rehberlik etkinlikleri</a:t>
            </a:r>
          </a:p>
        </p:txBody>
      </p:sp>
      <p:sp>
        <p:nvSpPr>
          <p:cNvPr id="5" name="Slayt Numarası Yer Tutucusu 4"/>
          <p:cNvSpPr>
            <a:spLocks noGrp="1"/>
          </p:cNvSpPr>
          <p:nvPr>
            <p:ph type="sldNum" sz="quarter" idx="12"/>
          </p:nvPr>
        </p:nvSpPr>
        <p:spPr/>
        <p:txBody>
          <a:bodyPr/>
          <a:lstStyle/>
          <a:p>
            <a:fld id="{F302176B-0E47-46AC-8F43-DAB4B8A37D06}" type="slidenum">
              <a:rPr lang="tr-TR" smtClean="0"/>
              <a:t>26</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504" y="5013176"/>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24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286604"/>
            <a:ext cx="8568952" cy="1450757"/>
          </a:xfrm>
        </p:spPr>
        <p:txBody>
          <a:bodyPr>
            <a:normAutofit/>
          </a:bodyPr>
          <a:lstStyle/>
          <a:p>
            <a:pPr algn="ctr"/>
            <a:r>
              <a:rPr lang="tr-TR" sz="3200" b="1" dirty="0">
                <a:solidFill>
                  <a:schemeClr val="accent2">
                    <a:lumMod val="75000"/>
                  </a:schemeClr>
                </a:solidFill>
                <a:latin typeface="Times New Roman" panose="02020603050405020304" pitchFamily="18" charset="0"/>
                <a:cs typeface="Times New Roman" panose="02020603050405020304" pitchFamily="18" charset="0"/>
              </a:rPr>
              <a:t>ETKİNLİKLERDEKİ TEMEL HEDEF</a:t>
            </a:r>
          </a:p>
        </p:txBody>
      </p:sp>
      <p:sp>
        <p:nvSpPr>
          <p:cNvPr id="3" name="İçerik Yer Tutucusu 2"/>
          <p:cNvSpPr>
            <a:spLocks noGrp="1"/>
          </p:cNvSpPr>
          <p:nvPr>
            <p:ph idx="1"/>
          </p:nvPr>
        </p:nvSpPr>
        <p:spPr/>
        <p:txBody>
          <a:bodyPr>
            <a:normAutofit/>
          </a:bodyPr>
          <a:lstStyle/>
          <a:p>
            <a:pPr>
              <a:lnSpc>
                <a:spcPct val="100000"/>
              </a:lnSpc>
            </a:pPr>
            <a:endParaRPr lang="tr-TR" dirty="0">
              <a:latin typeface="Times New Roman" panose="02020603050405020304" pitchFamily="18" charset="0"/>
              <a:cs typeface="Times New Roman" panose="02020603050405020304" pitchFamily="18" charset="0"/>
            </a:endParaRPr>
          </a:p>
          <a:p>
            <a:pPr>
              <a:lnSpc>
                <a:spcPct val="100000"/>
              </a:lnSpc>
            </a:pPr>
            <a:r>
              <a:rPr lang="tr-TR" dirty="0">
                <a:latin typeface="Times New Roman" panose="02020603050405020304" pitchFamily="18" charset="0"/>
                <a:cs typeface="Times New Roman" panose="02020603050405020304" pitchFamily="18" charset="0"/>
              </a:rPr>
              <a:t>Sınıf Rehberlik Programı kazanımlarının temel alındığı etkinliklerdeki </a:t>
            </a:r>
            <a:r>
              <a:rPr lang="tr-TR" b="1" dirty="0">
                <a:latin typeface="Times New Roman" panose="02020603050405020304" pitchFamily="18" charset="0"/>
                <a:cs typeface="Times New Roman" panose="02020603050405020304" pitchFamily="18" charset="0"/>
              </a:rPr>
              <a:t>temel hedef</a:t>
            </a:r>
            <a:r>
              <a:rPr lang="tr-TR" dirty="0">
                <a:latin typeface="Times New Roman" panose="02020603050405020304" pitchFamily="18" charset="0"/>
                <a:cs typeface="Times New Roman" panose="02020603050405020304" pitchFamily="18" charset="0"/>
              </a:rPr>
              <a:t>, çocuk ve öğrencilerin akademik, kariyer ve sosyal duygusal gelişimlerini sağlamaktır. Etkinlikler kâğıt-kalem uygulamaları yerine mümkün olduğunca çocukların ve öğrencilerin etkinlik sürecine </a:t>
            </a:r>
            <a:r>
              <a:rPr lang="tr-TR" b="1" dirty="0">
                <a:latin typeface="Times New Roman" panose="02020603050405020304" pitchFamily="18" charset="0"/>
                <a:cs typeface="Times New Roman" panose="02020603050405020304" pitchFamily="18" charset="0"/>
              </a:rPr>
              <a:t>aktif katılımını gerektiren, yansıtıcı düşünmelerine ve hayal kurmalarına olanak tanıyacak</a:t>
            </a:r>
            <a:r>
              <a:rPr lang="tr-TR" dirty="0">
                <a:latin typeface="Times New Roman" panose="02020603050405020304" pitchFamily="18" charset="0"/>
                <a:cs typeface="Times New Roman" panose="02020603050405020304" pitchFamily="18" charset="0"/>
              </a:rPr>
              <a:t> şekilde hazırlanmıştır. </a:t>
            </a:r>
          </a:p>
        </p:txBody>
      </p:sp>
      <p:sp>
        <p:nvSpPr>
          <p:cNvPr id="4" name="Slayt Numarası Yer Tutucusu 3"/>
          <p:cNvSpPr>
            <a:spLocks noGrp="1"/>
          </p:cNvSpPr>
          <p:nvPr>
            <p:ph type="sldNum" sz="quarter" idx="12"/>
          </p:nvPr>
        </p:nvSpPr>
        <p:spPr/>
        <p:txBody>
          <a:bodyPr/>
          <a:lstStyle/>
          <a:p>
            <a:fld id="{F302176B-0E47-46AC-8F43-DAB4B8A37D06}" type="slidenum">
              <a:rPr lang="tr-TR" smtClean="0"/>
              <a:t>27</a:t>
            </a:fld>
            <a:endParaRPr lang="tr-TR"/>
          </a:p>
        </p:txBody>
      </p:sp>
    </p:spTree>
    <p:extLst>
      <p:ext uri="{BB962C8B-B14F-4D97-AF65-F5344CB8AC3E}">
        <p14:creationId xmlns:p14="http://schemas.microsoft.com/office/powerpoint/2010/main" val="3063332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676" y="286605"/>
            <a:ext cx="9026820" cy="910148"/>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SINIF REHBERLİK ETKİNLİKLERİ SETİ OLUŞTURULDU</a:t>
            </a:r>
          </a:p>
        </p:txBody>
      </p:sp>
      <p:sp>
        <p:nvSpPr>
          <p:cNvPr id="3" name="İçerik Yer Tutucusu 2"/>
          <p:cNvSpPr>
            <a:spLocks noGrp="1"/>
          </p:cNvSpPr>
          <p:nvPr>
            <p:ph idx="1"/>
          </p:nvPr>
        </p:nvSpPr>
        <p:spPr>
          <a:xfrm>
            <a:off x="358781" y="1866168"/>
            <a:ext cx="8317675" cy="2346183"/>
          </a:xfrm>
        </p:spPr>
        <p:txBody>
          <a:bodyPr>
            <a:noAutofit/>
          </a:bodyPr>
          <a:lstStyle/>
          <a:p>
            <a:pPr algn="just">
              <a:lnSpc>
                <a:spcPct val="100000"/>
              </a:lnSpc>
              <a:spcAft>
                <a:spcPts val="800"/>
              </a:spcAft>
              <a:buFont typeface="Wingdings" panose="05000000000000000000" pitchFamily="2" charset="2"/>
              <a:buChar char="§"/>
            </a:pPr>
            <a:r>
              <a:rPr lang="tr-T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Okul Öncesi Sınıf Rehberlik Etkinlikleri (2 Cilt)</a:t>
            </a:r>
            <a:endParaRPr lang="tr-TR"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buFont typeface="Wingdings" panose="05000000000000000000" pitchFamily="2" charset="2"/>
              <a:buChar char="§"/>
            </a:pPr>
            <a:r>
              <a:rPr lang="tr-T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İlkokul Sınıf Rehberlik Etkinlikleri (2 Cilt)</a:t>
            </a:r>
            <a:endParaRPr lang="tr-TR"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buFont typeface="Wingdings" panose="05000000000000000000" pitchFamily="2" charset="2"/>
              <a:buChar char="§"/>
            </a:pPr>
            <a:r>
              <a:rPr lang="tr-T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Ortaokul Sınıf Rehberlik Etkinlikleri (2 Cilt)</a:t>
            </a:r>
            <a:endParaRPr lang="tr-TR"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buFont typeface="Wingdings" panose="05000000000000000000" pitchFamily="2" charset="2"/>
              <a:buChar char="§"/>
            </a:pPr>
            <a:r>
              <a:rPr lang="tr-T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Ortaöğretim Sınıf Rehberlik Etkinlikleri (2 Cilt) olmak üzere 8 kitaptan oluşmaktadır.</a:t>
            </a:r>
          </a:p>
          <a:p>
            <a:pPr algn="just">
              <a:spcAft>
                <a:spcPts val="800"/>
              </a:spcAft>
              <a:buFont typeface="Wingdings" panose="05000000000000000000" pitchFamily="2" charset="2"/>
              <a:buChar char="§"/>
            </a:pPr>
            <a:r>
              <a:rPr lang="tr-TR" sz="1800" dirty="0"/>
              <a:t>https://orgm.meb.gov.tr/www/milli-egitim-bakanligi-tum-sinif-seviyelerinde-sinif-rehberlik-etkinlikleri-hazirladi/icerik/1771</a:t>
            </a:r>
          </a:p>
        </p:txBody>
      </p:sp>
      <p:sp>
        <p:nvSpPr>
          <p:cNvPr id="5" name="Slayt Numarası Yer Tutucusu 4"/>
          <p:cNvSpPr>
            <a:spLocks noGrp="1"/>
          </p:cNvSpPr>
          <p:nvPr>
            <p:ph type="sldNum" sz="quarter" idx="12"/>
          </p:nvPr>
        </p:nvSpPr>
        <p:spPr/>
        <p:txBody>
          <a:bodyPr/>
          <a:lstStyle/>
          <a:p>
            <a:fld id="{F302176B-0E47-46AC-8F43-DAB4B8A37D06}" type="slidenum">
              <a:rPr lang="tr-TR" smtClean="0"/>
              <a:t>28</a:t>
            </a:fld>
            <a:endParaRPr lang="tr-TR"/>
          </a:p>
        </p:txBody>
      </p:sp>
      <p:pic>
        <p:nvPicPr>
          <p:cNvPr id="4" name="Picture 2" descr="C:\Users\Aslihan ILHAN\Desktop\ind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6" y="5229200"/>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B0AA520C-E05F-4114-BF16-1DD4B1F0A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126" y="4696432"/>
            <a:ext cx="1085773" cy="1557849"/>
          </a:xfrm>
          <a:prstGeom prst="rect">
            <a:avLst/>
          </a:prstGeom>
        </p:spPr>
      </p:pic>
      <p:pic>
        <p:nvPicPr>
          <p:cNvPr id="7" name="İçerik Yer Tutucusu 4">
            <a:extLst>
              <a:ext uri="{FF2B5EF4-FFF2-40B4-BE49-F238E27FC236}">
                <a16:creationId xmlns:a16="http://schemas.microsoft.com/office/drawing/2014/main" id="{E0A6BFAA-EF57-4581-906A-5002ED72E0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8773" y="4701231"/>
            <a:ext cx="1149171" cy="1557848"/>
          </a:xfrm>
          <a:prstGeom prst="rect">
            <a:avLst/>
          </a:prstGeom>
        </p:spPr>
      </p:pic>
      <p:pic>
        <p:nvPicPr>
          <p:cNvPr id="8" name="Resim 7">
            <a:extLst>
              <a:ext uri="{FF2B5EF4-FFF2-40B4-BE49-F238E27FC236}">
                <a16:creationId xmlns:a16="http://schemas.microsoft.com/office/drawing/2014/main" id="{A066D3F5-6A90-44CB-B97D-F78EABDFB3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4760" y="4696432"/>
            <a:ext cx="1193893" cy="1557849"/>
          </a:xfrm>
          <a:prstGeom prst="rect">
            <a:avLst/>
          </a:prstGeom>
        </p:spPr>
      </p:pic>
      <p:pic>
        <p:nvPicPr>
          <p:cNvPr id="9" name="Resim 8">
            <a:extLst>
              <a:ext uri="{FF2B5EF4-FFF2-40B4-BE49-F238E27FC236}">
                <a16:creationId xmlns:a16="http://schemas.microsoft.com/office/drawing/2014/main" id="{1409C19E-0B3D-4E9D-8C67-9608634EA9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5771" y="4696432"/>
            <a:ext cx="1244487" cy="1526001"/>
          </a:xfrm>
          <a:prstGeom prst="rect">
            <a:avLst/>
          </a:prstGeom>
        </p:spPr>
      </p:pic>
    </p:spTree>
    <p:extLst>
      <p:ext uri="{BB962C8B-B14F-4D97-AF65-F5344CB8AC3E}">
        <p14:creationId xmlns:p14="http://schemas.microsoft.com/office/powerpoint/2010/main" val="1906886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1276" y="474331"/>
            <a:ext cx="8461448" cy="674209"/>
          </a:xfrm>
        </p:spPr>
        <p:txBody>
          <a:bodyPr>
            <a:normAutofit/>
          </a:bodyPr>
          <a:lstStyle/>
          <a:p>
            <a:pPr algn="ctr"/>
            <a:r>
              <a:rPr lang="tr-TR" sz="3600" b="1" dirty="0">
                <a:solidFill>
                  <a:schemeClr val="accent2">
                    <a:lumMod val="75000"/>
                  </a:schemeClr>
                </a:solidFill>
                <a:latin typeface="Times New Roman" panose="02020603050405020304" pitchFamily="18" charset="0"/>
                <a:cs typeface="Times New Roman" panose="02020603050405020304" pitchFamily="18" charset="0"/>
              </a:rPr>
              <a:t>ETKİNLİK KİTAPLARDA</a:t>
            </a:r>
          </a:p>
        </p:txBody>
      </p:sp>
      <p:sp>
        <p:nvSpPr>
          <p:cNvPr id="3" name="İçerik Yer Tutucusu 2"/>
          <p:cNvSpPr>
            <a:spLocks noGrp="1"/>
          </p:cNvSpPr>
          <p:nvPr>
            <p:ph idx="1"/>
          </p:nvPr>
        </p:nvSpPr>
        <p:spPr>
          <a:xfrm>
            <a:off x="665312" y="1844824"/>
            <a:ext cx="7813376" cy="4248472"/>
          </a:xfrm>
        </p:spPr>
        <p:txBody>
          <a:bodyPr>
            <a:noAutofit/>
          </a:bodyPr>
          <a:lstStyle/>
          <a:p>
            <a:endParaRPr lang="tr-TR" sz="1400" dirty="0"/>
          </a:p>
          <a:p>
            <a:pPr>
              <a:lnSpc>
                <a:spcPct val="100000"/>
              </a:lnSpc>
            </a:pPr>
            <a:r>
              <a:rPr lang="tr-TR" sz="1400" dirty="0">
                <a:latin typeface="Times New Roman" panose="02020603050405020304" pitchFamily="18" charset="0"/>
                <a:cs typeface="Times New Roman" panose="02020603050405020304" pitchFamily="18" charset="0"/>
              </a:rPr>
              <a:t>Sınıf rehberlik programında her bir sınıf düzeyinde </a:t>
            </a:r>
            <a:r>
              <a:rPr lang="tr-TR" sz="1400" dirty="0">
                <a:solidFill>
                  <a:srgbClr val="FF0000"/>
                </a:solidFill>
                <a:latin typeface="Times New Roman" panose="02020603050405020304" pitchFamily="18" charset="0"/>
                <a:cs typeface="Times New Roman" panose="02020603050405020304" pitchFamily="18" charset="0"/>
              </a:rPr>
              <a:t>36 kazanım olmak üzere toplamda 420 kazanım,468 </a:t>
            </a:r>
            <a:r>
              <a:rPr lang="tr-TR" sz="1400" b="1" dirty="0">
                <a:latin typeface="Times New Roman" panose="02020603050405020304" pitchFamily="18" charset="0"/>
                <a:cs typeface="Times New Roman" panose="02020603050405020304" pitchFamily="18" charset="0"/>
              </a:rPr>
              <a:t>HAFTA</a:t>
            </a:r>
            <a:r>
              <a:rPr lang="tr-TR" sz="1400" dirty="0">
                <a:latin typeface="Times New Roman" panose="02020603050405020304" pitchFamily="18" charset="0"/>
                <a:cs typeface="Times New Roman" panose="02020603050405020304" pitchFamily="18" charset="0"/>
              </a:rPr>
              <a:t>  bulunmaktadır. Kazanımların öğrencilere aktarılmasında grup rehberliği etkinlikleri önemli rol oynamaktadır. Bu nedenle Millî Eğitim Bakanlığı ve Etkinlik Düzenleme Kurulu’nun ortak çalışmasıyla her bir kazanım için örnek etkinlikler geliştirilmiştir. </a:t>
            </a:r>
          </a:p>
          <a:p>
            <a:pPr>
              <a:lnSpc>
                <a:spcPct val="100000"/>
              </a:lnSpc>
            </a:pPr>
            <a:r>
              <a:rPr lang="tr-TR" sz="1400" b="1" dirty="0">
                <a:latin typeface="Times New Roman" panose="02020603050405020304" pitchFamily="18" charset="0"/>
                <a:cs typeface="Times New Roman" panose="02020603050405020304" pitchFamily="18" charset="0"/>
              </a:rPr>
              <a:t>Etkinlik kitaplarında sırasıyla; </a:t>
            </a:r>
          </a:p>
          <a:p>
            <a:pPr>
              <a:lnSpc>
                <a:spcPct val="100000"/>
              </a:lnSpc>
            </a:pPr>
            <a:r>
              <a:rPr lang="tr-TR" sz="1400" dirty="0">
                <a:latin typeface="Times New Roman" panose="02020603050405020304" pitchFamily="18" charset="0"/>
                <a:cs typeface="Times New Roman" panose="02020603050405020304" pitchFamily="18" charset="0"/>
              </a:rPr>
              <a:t>1. Sınıf  Rehberlik Programı’ndaki kazanımlara ilişkin örnek etkinlikler geliştirilirken dikkat edilen hususlar </a:t>
            </a:r>
          </a:p>
          <a:p>
            <a:pPr>
              <a:lnSpc>
                <a:spcPct val="100000"/>
              </a:lnSpc>
            </a:pPr>
            <a:r>
              <a:rPr lang="tr-TR" sz="1400" dirty="0">
                <a:latin typeface="Times New Roman" panose="02020603050405020304" pitchFamily="18" charset="0"/>
                <a:cs typeface="Times New Roman" panose="02020603050405020304" pitchFamily="18" charset="0"/>
              </a:rPr>
              <a:t>2. Etkinliklerin uygulanmasında dikkat edilmesi gereken hususlar </a:t>
            </a:r>
          </a:p>
          <a:p>
            <a:pPr>
              <a:lnSpc>
                <a:spcPct val="100000"/>
              </a:lnSpc>
            </a:pPr>
            <a:r>
              <a:rPr lang="tr-TR" sz="1400" dirty="0">
                <a:latin typeface="Times New Roman" panose="02020603050405020304" pitchFamily="18" charset="0"/>
                <a:cs typeface="Times New Roman" panose="02020603050405020304" pitchFamily="18" charset="0"/>
              </a:rPr>
              <a:t>3. İhtiyaç duyulan etkinliklerde öğrencileri gruplara ayırmak için kullanılabilecek gruplara ayırma örnekleri </a:t>
            </a:r>
          </a:p>
          <a:p>
            <a:pPr>
              <a:lnSpc>
                <a:spcPct val="100000"/>
              </a:lnSpc>
            </a:pPr>
            <a:r>
              <a:rPr lang="tr-TR" sz="1400" dirty="0">
                <a:latin typeface="Times New Roman" panose="02020603050405020304" pitchFamily="18" charset="0"/>
                <a:cs typeface="Times New Roman" panose="02020603050405020304" pitchFamily="18" charset="0"/>
              </a:rPr>
              <a:t>4. Özel </a:t>
            </a:r>
            <a:r>
              <a:rPr lang="tr-TR" sz="1400" dirty="0" err="1">
                <a:latin typeface="Times New Roman" panose="02020603050405020304" pitchFamily="18" charset="0"/>
                <a:cs typeface="Times New Roman" panose="02020603050405020304" pitchFamily="18" charset="0"/>
              </a:rPr>
              <a:t>gereksinimli</a:t>
            </a:r>
            <a:r>
              <a:rPr lang="tr-TR" sz="1400" dirty="0">
                <a:latin typeface="Times New Roman" panose="02020603050405020304" pitchFamily="18" charset="0"/>
                <a:cs typeface="Times New Roman" panose="02020603050405020304" pitchFamily="18" charset="0"/>
              </a:rPr>
              <a:t> öğrenciler için </a:t>
            </a:r>
            <a:r>
              <a:rPr lang="tr-TR" sz="1400" dirty="0" err="1">
                <a:latin typeface="Times New Roman" panose="02020603050405020304" pitchFamily="18" charset="0"/>
                <a:cs typeface="Times New Roman" panose="02020603050405020304" pitchFamily="18" charset="0"/>
              </a:rPr>
              <a:t>öğretimsel</a:t>
            </a:r>
            <a:r>
              <a:rPr lang="tr-TR" sz="1400" dirty="0">
                <a:latin typeface="Times New Roman" panose="02020603050405020304" pitchFamily="18" charset="0"/>
                <a:cs typeface="Times New Roman" panose="02020603050405020304" pitchFamily="18" charset="0"/>
              </a:rPr>
              <a:t> uyarlamalar </a:t>
            </a:r>
          </a:p>
          <a:p>
            <a:pPr>
              <a:lnSpc>
                <a:spcPct val="100000"/>
              </a:lnSpc>
            </a:pPr>
            <a:r>
              <a:rPr lang="tr-TR" sz="1400" dirty="0">
                <a:latin typeface="Times New Roman" panose="02020603050405020304" pitchFamily="18" charset="0"/>
                <a:cs typeface="Times New Roman" panose="02020603050405020304" pitchFamily="18" charset="0"/>
              </a:rPr>
              <a:t>5. Her bir kazanım için geliştirilen Örnek Etkinliklere yer verilmiştir.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29</a:t>
            </a:fld>
            <a:endParaRPr lang="tr-TR"/>
          </a:p>
        </p:txBody>
      </p:sp>
    </p:spTree>
    <p:extLst>
      <p:ext uri="{BB962C8B-B14F-4D97-AF65-F5344CB8AC3E}">
        <p14:creationId xmlns:p14="http://schemas.microsoft.com/office/powerpoint/2010/main" val="299863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chemeClr val="accent1">
                    <a:lumMod val="75000"/>
                  </a:schemeClr>
                </a:solidFill>
                <a:latin typeface="Times New Roman" panose="02020603050405020304" pitchFamily="18" charset="0"/>
                <a:cs typeface="Times New Roman" panose="02020603050405020304" pitchFamily="18" charset="0"/>
              </a:rPr>
              <a:t>AMAÇ</a:t>
            </a:r>
          </a:p>
        </p:txBody>
      </p:sp>
      <p:sp>
        <p:nvSpPr>
          <p:cNvPr id="3" name="İçerik Yer Tutucusu 2"/>
          <p:cNvSpPr>
            <a:spLocks noGrp="1"/>
          </p:cNvSpPr>
          <p:nvPr>
            <p:ph idx="1"/>
          </p:nvPr>
        </p:nvSpPr>
        <p:spPr>
          <a:xfrm>
            <a:off x="683568" y="1916832"/>
            <a:ext cx="8229600" cy="3672807"/>
          </a:xfrm>
        </p:spPr>
        <p:txBody>
          <a:bodyPr>
            <a:normAutofit/>
          </a:bodyPr>
          <a:lstStyle/>
          <a:p>
            <a:pPr marL="0" indent="0" algn="just">
              <a:lnSpc>
                <a:spcPct val="100000"/>
              </a:lnSpc>
              <a:buNone/>
            </a:pPr>
            <a:endParaRPr lang="tr-TR" dirty="0">
              <a:solidFill>
                <a:schemeClr val="tx1"/>
              </a:solidFill>
              <a:latin typeface="Times New Roman" panose="02020603050405020304" pitchFamily="18" charset="0"/>
              <a:cs typeface="Times New Roman" panose="02020603050405020304" pitchFamily="18" charset="0"/>
            </a:endParaRPr>
          </a:p>
          <a:p>
            <a:pPr algn="just"/>
            <a:r>
              <a:rPr lang="tr-TR" dirty="0">
                <a:solidFill>
                  <a:schemeClr val="tx1"/>
                </a:solidFill>
                <a:latin typeface="Times New Roman" panose="02020603050405020304" pitchFamily="18" charset="0"/>
                <a:cs typeface="Times New Roman" panose="02020603050405020304" pitchFamily="18" charset="0"/>
              </a:rPr>
              <a:t>Sınıf Rehberlik Programı’nın her aşamasında soruna odaklı bir yaklaşımdan ziyade öğrencilerimizi gelecekte karşılaşabilecekleri sorunlara karşı </a:t>
            </a:r>
            <a:r>
              <a:rPr lang="tr-TR" b="1" dirty="0">
                <a:solidFill>
                  <a:schemeClr val="tx1"/>
                </a:solidFill>
                <a:latin typeface="Times New Roman" panose="02020603050405020304" pitchFamily="18" charset="0"/>
                <a:cs typeface="Times New Roman" panose="02020603050405020304" pitchFamily="18" charset="0"/>
              </a:rPr>
              <a:t>hazırlıklı hâle getirmeyi amaçlayan</a:t>
            </a:r>
            <a:r>
              <a:rPr lang="tr-TR" dirty="0">
                <a:solidFill>
                  <a:schemeClr val="tx1"/>
                </a:solidFill>
                <a:latin typeface="Times New Roman" panose="02020603050405020304" pitchFamily="18" charset="0"/>
                <a:cs typeface="Times New Roman" panose="02020603050405020304" pitchFamily="18" charset="0"/>
              </a:rPr>
              <a:t>, </a:t>
            </a:r>
            <a:r>
              <a:rPr lang="tr-TR" b="1" i="1" dirty="0">
                <a:solidFill>
                  <a:schemeClr val="tx1"/>
                </a:solidFill>
                <a:latin typeface="Times New Roman" panose="02020603050405020304" pitchFamily="18" charset="0"/>
                <a:cs typeface="Times New Roman" panose="02020603050405020304" pitchFamily="18" charset="0"/>
              </a:rPr>
              <a:t>gelişimsel, yeterlik ve güç temelli </a:t>
            </a:r>
            <a:r>
              <a:rPr lang="tr-TR" dirty="0">
                <a:solidFill>
                  <a:schemeClr val="tx1"/>
                </a:solidFill>
                <a:latin typeface="Times New Roman" panose="02020603050405020304" pitchFamily="18" charset="0"/>
                <a:cs typeface="Times New Roman" panose="02020603050405020304" pitchFamily="18" charset="0"/>
              </a:rPr>
              <a:t>bir yaklaşım benimsenmiştir.</a:t>
            </a:r>
            <a:r>
              <a:rPr lang="tr-TR" dirty="0"/>
              <a:t> </a:t>
            </a:r>
            <a:r>
              <a:rPr lang="tr-TR" dirty="0">
                <a:solidFill>
                  <a:schemeClr val="tx1"/>
                </a:solidFill>
                <a:latin typeface="Times New Roman" panose="02020603050405020304" pitchFamily="18" charset="0"/>
                <a:cs typeface="Times New Roman" panose="02020603050405020304" pitchFamily="18" charset="0"/>
              </a:rPr>
              <a:t>Bu yaklaşımla paralel olarak da kazanımların tamamı </a:t>
            </a:r>
            <a:r>
              <a:rPr lang="tr-TR" b="1" dirty="0">
                <a:solidFill>
                  <a:schemeClr val="tx1"/>
                </a:solidFill>
                <a:latin typeface="Times New Roman" panose="02020603050405020304" pitchFamily="18" charset="0"/>
                <a:cs typeface="Times New Roman" panose="02020603050405020304" pitchFamily="18" charset="0"/>
              </a:rPr>
              <a:t>olumlu cümlelerle ifade edilmiş, </a:t>
            </a:r>
            <a:r>
              <a:rPr lang="tr-TR" dirty="0">
                <a:solidFill>
                  <a:schemeClr val="tx1"/>
                </a:solidFill>
                <a:latin typeface="Times New Roman" panose="02020603050405020304" pitchFamily="18" charset="0"/>
                <a:cs typeface="Times New Roman" panose="02020603050405020304" pitchFamily="18" charset="0"/>
              </a:rPr>
              <a:t>sorunlara ve zayıf yönlere değil, </a:t>
            </a:r>
            <a:r>
              <a:rPr lang="tr-TR" b="1" dirty="0">
                <a:solidFill>
                  <a:schemeClr val="tx1"/>
                </a:solidFill>
                <a:latin typeface="Times New Roman" panose="02020603050405020304" pitchFamily="18" charset="0"/>
                <a:cs typeface="Times New Roman" panose="02020603050405020304" pitchFamily="18" charset="0"/>
              </a:rPr>
              <a:t>olumlu yönlere vurgu </a:t>
            </a:r>
            <a:r>
              <a:rPr lang="tr-TR" dirty="0">
                <a:solidFill>
                  <a:schemeClr val="tx1"/>
                </a:solidFill>
                <a:latin typeface="Times New Roman" panose="02020603050405020304" pitchFamily="18" charset="0"/>
                <a:cs typeface="Times New Roman" panose="02020603050405020304" pitchFamily="18" charset="0"/>
              </a:rPr>
              <a:t>yapılmıştır.</a:t>
            </a:r>
          </a:p>
          <a:p>
            <a:pPr marL="0" indent="0">
              <a:buNone/>
            </a:pPr>
            <a:endParaRPr lang="tr-TR" dirty="0">
              <a:solidFill>
                <a:schemeClr val="tx1"/>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3</a:t>
            </a:fld>
            <a:endParaRPr lang="tr-T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409" y="4544974"/>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36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0"/>
            <a:ext cx="8820472" cy="980728"/>
          </a:xfrm>
        </p:spPr>
        <p:txBody>
          <a:bodyPr>
            <a:noAutofit/>
          </a:bodyPr>
          <a:lstStyle/>
          <a:p>
            <a:pPr algn="ctr"/>
            <a:br>
              <a:rPr lang="tr-TR" sz="3600" b="1" dirty="0">
                <a:solidFill>
                  <a:schemeClr val="accent1">
                    <a:lumMod val="75000"/>
                  </a:schemeClr>
                </a:solidFill>
                <a:latin typeface="Times New Roman" panose="02020603050405020304" pitchFamily="18" charset="0"/>
                <a:cs typeface="Times New Roman" panose="02020603050405020304" pitchFamily="18" charset="0"/>
              </a:rPr>
            </a:br>
            <a:r>
              <a:rPr lang="tr-TR" sz="2400" b="1" dirty="0">
                <a:solidFill>
                  <a:schemeClr val="accent1">
                    <a:lumMod val="75000"/>
                  </a:schemeClr>
                </a:solidFill>
                <a:latin typeface="Times New Roman" panose="02020603050405020304" pitchFamily="18" charset="0"/>
                <a:cs typeface="Times New Roman" panose="02020603050405020304" pitchFamily="18" charset="0"/>
              </a:rPr>
              <a:t>DİJİTAL SINIF REHBERLİK ETKİNLİKLERİ PLATFORMU</a:t>
            </a:r>
            <a:br>
              <a:rPr lang="tr-TR" sz="2400" b="1" dirty="0">
                <a:solidFill>
                  <a:schemeClr val="accent1">
                    <a:lumMod val="75000"/>
                  </a:schemeClr>
                </a:solidFill>
                <a:latin typeface="Times New Roman" panose="02020603050405020304" pitchFamily="18" charset="0"/>
                <a:cs typeface="Times New Roman" panose="02020603050405020304" pitchFamily="18" charset="0"/>
              </a:rPr>
            </a:br>
            <a:r>
              <a:rPr lang="tr-TR" sz="2400" b="1" dirty="0">
                <a:solidFill>
                  <a:schemeClr val="accent1">
                    <a:lumMod val="75000"/>
                  </a:schemeClr>
                </a:solidFill>
                <a:latin typeface="Times New Roman" panose="02020603050405020304" pitchFamily="18" charset="0"/>
                <a:cs typeface="Times New Roman" panose="02020603050405020304" pitchFamily="18" charset="0"/>
              </a:rPr>
              <a:t>DİSREP</a:t>
            </a:r>
          </a:p>
        </p:txBody>
      </p:sp>
      <p:sp>
        <p:nvSpPr>
          <p:cNvPr id="4" name="Metin kutusu 2">
            <a:extLst>
              <a:ext uri="{FF2B5EF4-FFF2-40B4-BE49-F238E27FC236}">
                <a16:creationId xmlns:a16="http://schemas.microsoft.com/office/drawing/2014/main" id="{CA2A47DE-68D0-4B41-B133-9FC7AD541544}"/>
              </a:ext>
            </a:extLst>
          </p:cNvPr>
          <p:cNvSpPr txBox="1">
            <a:spLocks noGrp="1"/>
          </p:cNvSpPr>
          <p:nvPr>
            <p:ph idx="1"/>
          </p:nvPr>
        </p:nvSpPr>
        <p:spPr>
          <a:xfrm>
            <a:off x="845333" y="1907391"/>
            <a:ext cx="7776862" cy="366254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lgn="just">
              <a:lnSpc>
                <a:spcPct val="100000"/>
              </a:lnSpc>
              <a:buNone/>
            </a:pPr>
            <a:r>
              <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Hazırlanan sınıf rehberlik etkinliklerinin değişen ihtiyaçlar doğrultusunda dijital olarak kullanılabilmesi, öğretmenlerin kullanacakları materyal çeşitliliğini artırabilmek amacıyla etkinlikleri dijital olarak uyarlanmasına yönelik çalışmalar gerçekleştirilmiş ve   </a:t>
            </a:r>
            <a:r>
              <a:rPr lang="tr-TR"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Dijital Sınıf Rehberlik Etkinlikleri Platformu (DİSREP)</a:t>
            </a:r>
            <a:r>
              <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oluşturulmuştur. Bu platform aracılığıyla sınıf rehberlik etkinliklerini uygulama sürecinde öğrenciler; bilgisayar, telefon, tablet vb. aracılığıyla da sınıf rehberlik etkinliklerinin uygulanmasına katılabileceklerdir. </a:t>
            </a:r>
          </a:p>
          <a:p>
            <a:pPr indent="0" algn="just">
              <a:lnSpc>
                <a:spcPct val="100000"/>
              </a:lnSpc>
              <a:buNone/>
            </a:pPr>
            <a:endPar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buNone/>
            </a:pP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ctr">
              <a:lnSpc>
                <a:spcPct val="100000"/>
              </a:lnSpc>
              <a:buNone/>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https://orgm.meb.gov.tr/disrep/</a:t>
            </a:r>
            <a:endParaRPr lang="tr-TR"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30</a:t>
            </a:fld>
            <a:endParaRPr lang="tr-T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 y="5102706"/>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8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
            <a:ext cx="9036496" cy="836712"/>
          </a:xfrm>
        </p:spPr>
        <p:txBody>
          <a:bodyPr>
            <a:noAutofit/>
          </a:bodyPr>
          <a:lstStyle/>
          <a:p>
            <a:pPr algn="ctr"/>
            <a:r>
              <a:rPr lang="tr-TR" sz="2400" b="1" dirty="0">
                <a:solidFill>
                  <a:schemeClr val="accent1">
                    <a:lumMod val="75000"/>
                  </a:schemeClr>
                </a:solidFill>
                <a:latin typeface="Times New Roman" panose="02020603050405020304" pitchFamily="18" charset="0"/>
                <a:cs typeface="Times New Roman" panose="02020603050405020304" pitchFamily="18" charset="0"/>
              </a:rPr>
              <a:t>DİJİTAL SINIF REHBERLİK ETKİNLİKLERİ PLATFORMU</a:t>
            </a:r>
            <a:br>
              <a:rPr lang="tr-TR" sz="2400" b="1" dirty="0">
                <a:solidFill>
                  <a:schemeClr val="accent1">
                    <a:lumMod val="75000"/>
                  </a:schemeClr>
                </a:solidFill>
                <a:latin typeface="Times New Roman" panose="02020603050405020304" pitchFamily="18" charset="0"/>
                <a:cs typeface="Times New Roman" panose="02020603050405020304" pitchFamily="18" charset="0"/>
              </a:rPr>
            </a:br>
            <a:r>
              <a:rPr lang="tr-TR" sz="2400" b="1" dirty="0">
                <a:solidFill>
                  <a:schemeClr val="accent1">
                    <a:lumMod val="75000"/>
                  </a:schemeClr>
                </a:solidFill>
                <a:latin typeface="Times New Roman" panose="02020603050405020304" pitchFamily="18" charset="0"/>
                <a:cs typeface="Times New Roman" panose="02020603050405020304" pitchFamily="18" charset="0"/>
              </a:rPr>
              <a:t>DİSREP</a:t>
            </a:r>
          </a:p>
        </p:txBody>
      </p:sp>
      <p:pic>
        <p:nvPicPr>
          <p:cNvPr id="4" name="İçerik Yer Tutucusu 4">
            <a:extLst>
              <a:ext uri="{FF2B5EF4-FFF2-40B4-BE49-F238E27FC236}">
                <a16:creationId xmlns:a16="http://schemas.microsoft.com/office/drawing/2014/main" id="{AFA90663-C430-415E-B897-34EEBC06A5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9014" y="1846263"/>
            <a:ext cx="6730421" cy="4022725"/>
          </a:xfrm>
          <a:prstGeom prst="rect">
            <a:avLst/>
          </a:prstGeom>
        </p:spPr>
      </p:pic>
      <p:sp>
        <p:nvSpPr>
          <p:cNvPr id="3" name="Slayt Numarası Yer Tutucusu 2"/>
          <p:cNvSpPr>
            <a:spLocks noGrp="1"/>
          </p:cNvSpPr>
          <p:nvPr>
            <p:ph type="sldNum" sz="quarter" idx="12"/>
          </p:nvPr>
        </p:nvSpPr>
        <p:spPr/>
        <p:txBody>
          <a:bodyPr/>
          <a:lstStyle/>
          <a:p>
            <a:fld id="{F302176B-0E47-46AC-8F43-DAB4B8A37D06}" type="slidenum">
              <a:rPr lang="tr-TR" smtClean="0"/>
              <a:t>31</a:t>
            </a:fld>
            <a:endParaRPr lang="tr-TR"/>
          </a:p>
        </p:txBody>
      </p:sp>
      <p:pic>
        <p:nvPicPr>
          <p:cNvPr id="5" name="Picture 2" descr="C:\Users\Aslihan ILHAN\Desktop\ind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157192"/>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504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86605"/>
            <a:ext cx="8964488" cy="910148"/>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a:xfrm>
            <a:off x="843280" y="1883965"/>
            <a:ext cx="7457440" cy="4209331"/>
          </a:xfrm>
        </p:spPr>
        <p:txBody>
          <a:bodyPr>
            <a:normAutofit/>
          </a:bodyPr>
          <a:lstStyle/>
          <a:p>
            <a:pPr marL="0" indent="0" algn="just">
              <a:lnSpc>
                <a:spcPct val="100000"/>
              </a:lnSpc>
              <a:buNone/>
            </a:pPr>
            <a:r>
              <a:rPr lang="tr-TR" dirty="0">
                <a:latin typeface="Times New Roman" panose="02020603050405020304" pitchFamily="18" charset="0"/>
                <a:cs typeface="Times New Roman" panose="02020603050405020304" pitchFamily="18" charset="0"/>
              </a:rPr>
              <a:t>Programda yer alan kazanımlara ilişkin etkinliklerin </a:t>
            </a:r>
            <a:r>
              <a:rPr lang="tr-TR" b="1" dirty="0">
                <a:latin typeface="Times New Roman" panose="02020603050405020304" pitchFamily="18" charset="0"/>
                <a:cs typeface="Times New Roman" panose="02020603050405020304" pitchFamily="18" charset="0"/>
              </a:rPr>
              <a:t>çoğunun sınıf rehber öğretmenleri </a:t>
            </a:r>
            <a:r>
              <a:rPr lang="tr-TR" dirty="0">
                <a:latin typeface="Times New Roman" panose="02020603050405020304" pitchFamily="18" charset="0"/>
                <a:cs typeface="Times New Roman" panose="02020603050405020304" pitchFamily="18" charset="0"/>
              </a:rPr>
              <a:t>tarafından, </a:t>
            </a:r>
            <a:r>
              <a:rPr lang="tr-TR" b="1" dirty="0">
                <a:latin typeface="Times New Roman" panose="02020603050405020304" pitchFamily="18" charset="0"/>
                <a:cs typeface="Times New Roman" panose="02020603050405020304" pitchFamily="18" charset="0"/>
              </a:rPr>
              <a:t>belirli kazanımlara ilişkin etkinliklerin ise okul psikolojik danışmanı/rehber öğretmeni</a:t>
            </a:r>
            <a:r>
              <a:rPr lang="tr-TR" dirty="0">
                <a:latin typeface="Times New Roman" panose="02020603050405020304" pitchFamily="18" charset="0"/>
                <a:cs typeface="Times New Roman" panose="02020603050405020304" pitchFamily="18" charset="0"/>
              </a:rPr>
              <a:t> tarafından uygulanması gerekmektedir. </a:t>
            </a:r>
          </a:p>
          <a:p>
            <a:pPr marL="0" indent="0" algn="just">
              <a:lnSpc>
                <a:spcPct val="100000"/>
              </a:lnSpc>
              <a:buNone/>
            </a:pPr>
            <a:r>
              <a:rPr lang="tr-TR" dirty="0">
                <a:latin typeface="Times New Roman" panose="02020603050405020304" pitchFamily="18" charset="0"/>
                <a:cs typeface="Times New Roman" panose="02020603050405020304" pitchFamily="18" charset="0"/>
              </a:rPr>
              <a:t>Sınıf Rehberlik Programı’nda okul psikolojik danışmanı/rehberlik öğretmeni tarafından özellikle uygulanması belirtilen kazanımlar açıklamalar bölümünde belirtilmiş, bu kazanımlar dışındaki diğer kazanımlara yönelik etkinlikler; </a:t>
            </a:r>
            <a:r>
              <a:rPr lang="tr-TR" b="1" u="sng" dirty="0">
                <a:solidFill>
                  <a:schemeClr val="accent2">
                    <a:lumMod val="50000"/>
                  </a:schemeClr>
                </a:solidFill>
                <a:latin typeface="Times New Roman" panose="02020603050405020304" pitchFamily="18" charset="0"/>
                <a:cs typeface="Times New Roman" panose="02020603050405020304" pitchFamily="18" charset="0"/>
              </a:rPr>
              <a:t>okul öncesinde okul öncesi öğretmeni, ilkokulda sınıf öğretmeni, ortaokul ve liselerde sınıf rehber öğretmenleri </a:t>
            </a:r>
            <a:r>
              <a:rPr lang="tr-TR" dirty="0">
                <a:latin typeface="Times New Roman" panose="02020603050405020304" pitchFamily="18" charset="0"/>
                <a:cs typeface="Times New Roman" panose="02020603050405020304" pitchFamily="18" charset="0"/>
              </a:rPr>
              <a:t>tarafından uygulanacaktır.</a:t>
            </a:r>
          </a:p>
          <a:p>
            <a:pPr>
              <a:lnSpc>
                <a:spcPct val="100000"/>
              </a:lnSpc>
            </a:pPr>
            <a:endParaRPr lang="tr-TR" dirty="0">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t>32</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35" y="5589240"/>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233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107504" y="0"/>
            <a:ext cx="9036496" cy="1450757"/>
          </a:xfrm>
        </p:spPr>
        <p:txBody>
          <a:bodyPr>
            <a:normAutofit/>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br>
              <a:rPr lang="tr-TR" sz="3200" b="1" dirty="0">
                <a:solidFill>
                  <a:schemeClr val="accent2"/>
                </a:solidFill>
                <a:latin typeface="Times New Roman" panose="02020603050405020304" pitchFamily="18" charset="0"/>
                <a:cs typeface="Times New Roman" panose="02020603050405020304" pitchFamily="18" charset="0"/>
              </a:rPr>
            </a:br>
            <a:endParaRPr lang="tr-TR" sz="3200" b="1" dirty="0">
              <a:solidFill>
                <a:schemeClr val="accent2"/>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3987" y="1846263"/>
            <a:ext cx="5440476"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33</a:t>
            </a:fld>
            <a:endParaRPr lang="tr-TR"/>
          </a:p>
        </p:txBody>
      </p:sp>
      <p:sp>
        <p:nvSpPr>
          <p:cNvPr id="2" name="Dikdörtgen 1"/>
          <p:cNvSpPr/>
          <p:nvPr/>
        </p:nvSpPr>
        <p:spPr>
          <a:xfrm>
            <a:off x="539552" y="908720"/>
            <a:ext cx="8394774" cy="830997"/>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Okul Psikolojik Danışmanın/Rehber Öğretmeni Uygulayacağı Kazanımlar ve Haftaları</a:t>
            </a:r>
          </a:p>
        </p:txBody>
      </p:sp>
    </p:spTree>
    <p:extLst>
      <p:ext uri="{BB962C8B-B14F-4D97-AF65-F5344CB8AC3E}">
        <p14:creationId xmlns:p14="http://schemas.microsoft.com/office/powerpoint/2010/main" val="1220521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86605"/>
            <a:ext cx="9144000" cy="838140"/>
          </a:xfrm>
        </p:spPr>
        <p:txBody>
          <a:bodyPr>
            <a:normAutofit/>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a:xfrm>
            <a:off x="827584" y="2132856"/>
            <a:ext cx="7581779" cy="3246333"/>
          </a:xfrm>
        </p:spPr>
        <p:txBody>
          <a:bodyPr>
            <a:normAutofit/>
          </a:bodyPr>
          <a:lstStyle/>
          <a:p>
            <a:pPr marL="0" indent="0" algn="just">
              <a:lnSpc>
                <a:spcPct val="100000"/>
              </a:lnSpc>
              <a:buNone/>
            </a:pPr>
            <a:r>
              <a:rPr lang="tr-TR" dirty="0">
                <a:latin typeface="Times New Roman" panose="02020603050405020304" pitchFamily="18" charset="0"/>
                <a:cs typeface="Times New Roman" panose="02020603050405020304" pitchFamily="18" charset="0"/>
              </a:rPr>
              <a:t>Programdaki kazanımların sırası ve bu kazanımlara ilişkin etkinliklerin yapılacağı haftalar uyum (oryantasyon) süreci, dönem içi ara tatiller, belirli günler ve haftalar, sınav dönemleri, üst öğretim kurumuna geçiş dönemleri, kazanımların ön koşullarının sağlanmış olması gibi belirli dönemler dikkate alınarak hazırlanmıştır.</a:t>
            </a:r>
            <a:r>
              <a:rPr lang="tr-TR" b="1" dirty="0">
                <a:latin typeface="Times New Roman" panose="02020603050405020304" pitchFamily="18" charset="0"/>
                <a:cs typeface="Times New Roman" panose="02020603050405020304" pitchFamily="18" charset="0"/>
              </a:rPr>
              <a:t> Bununla birlikte sınıf rehber öğretmenleri ve okul rehber öğretmenleri/psikolojik danışmanları Millî Eğitim Bakanlığının önceliklerine, bölge, il, okul ve öğrenci özellikleri ve ihtiyaçlarına göre kazanımların sırasında ve uygulama haftalarında değişiklik yapabilirler.</a:t>
            </a:r>
          </a:p>
          <a:p>
            <a:endParaRPr lang="tr-TR" dirty="0"/>
          </a:p>
        </p:txBody>
      </p:sp>
      <p:sp>
        <p:nvSpPr>
          <p:cNvPr id="5" name="Slayt Numarası Yer Tutucusu 4"/>
          <p:cNvSpPr>
            <a:spLocks noGrp="1"/>
          </p:cNvSpPr>
          <p:nvPr>
            <p:ph type="sldNum" sz="quarter" idx="12"/>
          </p:nvPr>
        </p:nvSpPr>
        <p:spPr/>
        <p:txBody>
          <a:bodyPr/>
          <a:lstStyle/>
          <a:p>
            <a:fld id="{F302176B-0E47-46AC-8F43-DAB4B8A37D06}" type="slidenum">
              <a:rPr lang="tr-TR" smtClean="0"/>
              <a:t>34</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729" y="4869160"/>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861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86605"/>
            <a:ext cx="8856984" cy="910148"/>
          </a:xfrm>
        </p:spPr>
        <p:txBody>
          <a:bodyPr>
            <a:normAutofit/>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a:xfrm>
            <a:off x="467544" y="1484784"/>
            <a:ext cx="8208912" cy="4277072"/>
          </a:xfrm>
        </p:spPr>
        <p:txBody>
          <a:bodyPr>
            <a:normAutofit/>
          </a:bodyPr>
          <a:lstStyle/>
          <a:p>
            <a:pPr marL="0" indent="0" algn="just">
              <a:lnSpc>
                <a:spcPct val="100000"/>
              </a:lnSpc>
              <a:buNone/>
            </a:pPr>
            <a:endParaRPr lang="tr-TR" dirty="0">
              <a:latin typeface="Times New Roman" panose="02020603050405020304" pitchFamily="18" charset="0"/>
              <a:cs typeface="Times New Roman" panose="02020603050405020304" pitchFamily="18" charset="0"/>
            </a:endParaRPr>
          </a:p>
          <a:p>
            <a:pPr marL="0" indent="0" algn="just">
              <a:lnSpc>
                <a:spcPct val="100000"/>
              </a:lnSpc>
              <a:buNone/>
            </a:pPr>
            <a:r>
              <a:rPr lang="tr-TR" dirty="0">
                <a:latin typeface="Times New Roman" panose="02020603050405020304" pitchFamily="18" charset="0"/>
                <a:cs typeface="Times New Roman" panose="02020603050405020304" pitchFamily="18" charset="0"/>
              </a:rPr>
              <a:t>Unutulmaması gereken önemli bir nokta  tüm etkinliklerin </a:t>
            </a:r>
            <a:r>
              <a:rPr lang="tr-TR" b="1" dirty="0">
                <a:latin typeface="Times New Roman" panose="02020603050405020304" pitchFamily="18" charset="0"/>
                <a:cs typeface="Times New Roman" panose="02020603050405020304" pitchFamily="18" charset="0"/>
              </a:rPr>
              <a:t>“örnek” </a:t>
            </a:r>
            <a:r>
              <a:rPr lang="tr-TR" dirty="0">
                <a:latin typeface="Times New Roman" panose="02020603050405020304" pitchFamily="18" charset="0"/>
                <a:cs typeface="Times New Roman" panose="02020603050405020304" pitchFamily="18" charset="0"/>
              </a:rPr>
              <a:t>etkinlikler olduğudur. Okul Psikolojik danışmanları/rehber öğretmenleri ve sınıf rehber öğretmenleri, </a:t>
            </a:r>
            <a:r>
              <a:rPr lang="tr-TR" b="1" dirty="0">
                <a:latin typeface="Times New Roman" panose="02020603050405020304" pitchFamily="18" charset="0"/>
                <a:cs typeface="Times New Roman" panose="02020603050405020304" pitchFamily="18" charset="0"/>
              </a:rPr>
              <a:t>sınıf rehberlik programlarına ve kazanımlara bağlı kalmak kaydıyla,</a:t>
            </a:r>
            <a:r>
              <a:rPr lang="tr-TR" dirty="0">
                <a:latin typeface="Times New Roman" panose="02020603050405020304" pitchFamily="18" charset="0"/>
                <a:cs typeface="Times New Roman" panose="02020603050405020304" pitchFamily="18" charset="0"/>
              </a:rPr>
              <a:t> kendi görev yaptığı bölgenin, okulun, sınıfın şartlarını ve ihtiyaçlarını göz önünde bulundurarak </a:t>
            </a:r>
            <a:r>
              <a:rPr lang="tr-TR" i="1" dirty="0">
                <a:latin typeface="Times New Roman" panose="02020603050405020304" pitchFamily="18" charset="0"/>
                <a:cs typeface="Times New Roman" panose="02020603050405020304" pitchFamily="18" charset="0"/>
              </a:rPr>
              <a:t>özgün etkinlikler geliştirebilir</a:t>
            </a:r>
            <a:r>
              <a:rPr lang="tr-TR" dirty="0">
                <a:latin typeface="Times New Roman" panose="02020603050405020304" pitchFamily="18" charset="0"/>
                <a:cs typeface="Times New Roman" panose="02020603050405020304" pitchFamily="18" charset="0"/>
              </a:rPr>
              <a:t> ve bunları kullanabilir. Örnek etkinliklerin geliştirilmesinde dikkat edilmesi gereken hususlara etkinlik kitaplarında yer verilmiştir.</a:t>
            </a:r>
          </a:p>
          <a:p>
            <a:endParaRPr lang="tr-TR" dirty="0"/>
          </a:p>
        </p:txBody>
      </p:sp>
      <p:sp>
        <p:nvSpPr>
          <p:cNvPr id="5" name="Slayt Numarası Yer Tutucusu 4"/>
          <p:cNvSpPr>
            <a:spLocks noGrp="1"/>
          </p:cNvSpPr>
          <p:nvPr>
            <p:ph type="sldNum" sz="quarter" idx="12"/>
          </p:nvPr>
        </p:nvSpPr>
        <p:spPr/>
        <p:txBody>
          <a:bodyPr/>
          <a:lstStyle/>
          <a:p>
            <a:fld id="{F302176B-0E47-46AC-8F43-DAB4B8A37D06}" type="slidenum">
              <a:rPr lang="tr-TR" smtClean="0"/>
              <a:t>35</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4804131"/>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203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86605"/>
            <a:ext cx="9036496" cy="838140"/>
          </a:xfrm>
        </p:spPr>
        <p:txBody>
          <a:bodyPr>
            <a:normAutofit/>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p:txBody>
          <a:bodyPr>
            <a:normAutofit/>
          </a:bodyPr>
          <a:lstStyle/>
          <a:p>
            <a:pPr marL="0" indent="0" algn="just">
              <a:lnSpc>
                <a:spcPct val="100000"/>
              </a:lnSpc>
              <a:buNone/>
            </a:pPr>
            <a:r>
              <a:rPr lang="tr-TR" sz="2400" dirty="0">
                <a:latin typeface="Times New Roman" panose="02020603050405020304" pitchFamily="18" charset="0"/>
                <a:cs typeface="Times New Roman" panose="02020603050405020304" pitchFamily="18" charset="0"/>
              </a:rPr>
              <a:t>Her bir kazanıma ilişkin etkinliğin uygulanacağı günden önce okunması gerekmektedir. </a:t>
            </a:r>
          </a:p>
          <a:p>
            <a:pPr marL="0" indent="0" algn="just">
              <a:buNone/>
            </a:pPr>
            <a:r>
              <a:rPr lang="tr-TR" sz="2400" dirty="0">
                <a:latin typeface="Times New Roman" panose="02020603050405020304" pitchFamily="18" charset="0"/>
                <a:cs typeface="Times New Roman" panose="02020603050405020304" pitchFamily="18" charset="0"/>
              </a:rPr>
              <a:t>Bu sayede ön hazırlık gerektiren etkinlikler için gerekli hazırlığın yapılması kolaylaşacaktır. </a:t>
            </a:r>
          </a:p>
          <a:p>
            <a:pPr marL="0" indent="0" algn="just">
              <a:buNone/>
            </a:pPr>
            <a:r>
              <a:rPr lang="tr-TR" sz="2400" dirty="0">
                <a:latin typeface="Times New Roman" panose="02020603050405020304" pitchFamily="18" charset="0"/>
                <a:cs typeface="Times New Roman" panose="02020603050405020304" pitchFamily="18" charset="0"/>
              </a:rPr>
              <a:t>Etkinliklerde yer alan araç gereçler kısmı dikkatle incelenmeli ve gerekli araç gereçler etkinliğin uygulanacağı güne kadar hazır hale getirilmelidir.</a:t>
            </a:r>
          </a:p>
          <a:p>
            <a:endParaRPr lang="tr-TR" sz="2400" dirty="0"/>
          </a:p>
          <a:p>
            <a:pPr marL="0" indent="0" algn="just">
              <a:lnSpc>
                <a:spcPct val="100000"/>
              </a:lnSpc>
              <a:buNone/>
            </a:pPr>
            <a:endParaRPr lang="tr-TR" sz="2400" dirty="0">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t>36</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285" y="4797152"/>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42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2540"/>
            <a:ext cx="8856984" cy="1450757"/>
          </a:xfrm>
        </p:spPr>
        <p:txBody>
          <a:bodyPr>
            <a:normAutofit/>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p:txBody>
          <a:bodyPr>
            <a:normAutofit/>
          </a:bodyPr>
          <a:lstStyle/>
          <a:p>
            <a:pPr marL="0" indent="0" algn="just">
              <a:lnSpc>
                <a:spcPct val="100000"/>
              </a:lnSpc>
              <a:buNone/>
            </a:pPr>
            <a:endParaRPr lang="tr-TR" sz="2400" dirty="0">
              <a:latin typeface="Times New Roman" panose="02020603050405020304" pitchFamily="18" charset="0"/>
              <a:cs typeface="Times New Roman" panose="02020603050405020304" pitchFamily="18" charset="0"/>
            </a:endParaRPr>
          </a:p>
          <a:p>
            <a:pPr marL="0" indent="0" algn="just">
              <a:lnSpc>
                <a:spcPct val="100000"/>
              </a:lnSpc>
              <a:buNone/>
            </a:pPr>
            <a:r>
              <a:rPr lang="tr-TR" sz="2400" dirty="0">
                <a:latin typeface="Times New Roman" panose="02020603050405020304" pitchFamily="18" charset="0"/>
                <a:cs typeface="Times New Roman" panose="02020603050405020304" pitchFamily="18" charset="0"/>
              </a:rPr>
              <a:t>Uygulayıcı için ön hazırlık kısmı dikkatle incelenmeli ve gerekli düzenlemeler uygulama öncesi yapılmalıdır.</a:t>
            </a:r>
          </a:p>
          <a:p>
            <a:pPr marL="0" indent="0" algn="just">
              <a:lnSpc>
                <a:spcPct val="100000"/>
              </a:lnSpc>
              <a:buNone/>
            </a:pPr>
            <a:r>
              <a:rPr lang="tr-TR" sz="2400" dirty="0">
                <a:latin typeface="Times New Roman" panose="02020603050405020304" pitchFamily="18" charset="0"/>
                <a:cs typeface="Times New Roman" panose="02020603050405020304" pitchFamily="18" charset="0"/>
              </a:rPr>
              <a:t>Süreç kısmı en az bir kez mutlaka okunmalıdır.</a:t>
            </a:r>
          </a:p>
        </p:txBody>
      </p:sp>
      <p:sp>
        <p:nvSpPr>
          <p:cNvPr id="4" name="Slayt Numarası Yer Tutucusu 3"/>
          <p:cNvSpPr>
            <a:spLocks noGrp="1"/>
          </p:cNvSpPr>
          <p:nvPr>
            <p:ph type="sldNum" sz="quarter" idx="12"/>
          </p:nvPr>
        </p:nvSpPr>
        <p:spPr/>
        <p:txBody>
          <a:bodyPr/>
          <a:lstStyle/>
          <a:p>
            <a:fld id="{F302176B-0E47-46AC-8F43-DAB4B8A37D06}" type="slidenum">
              <a:rPr lang="tr-TR" smtClean="0"/>
              <a:t>37</a:t>
            </a:fld>
            <a:endParaRPr lang="tr-T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285" y="4645071"/>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44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96851"/>
            <a:ext cx="9144000" cy="955885"/>
          </a:xfrm>
        </p:spPr>
        <p:txBody>
          <a:bodyPr>
            <a:normAutofit/>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a:xfrm>
            <a:off x="323528" y="2060848"/>
            <a:ext cx="8043232" cy="3240360"/>
          </a:xfrm>
        </p:spPr>
        <p:txBody>
          <a:bodyPr>
            <a:normAutofit/>
          </a:bodyPr>
          <a:lstStyle/>
          <a:p>
            <a:pPr marL="0" indent="0" algn="just">
              <a:lnSpc>
                <a:spcPct val="100000"/>
              </a:lnSpc>
              <a:buNone/>
            </a:pPr>
            <a:r>
              <a:rPr lang="tr-TR" sz="2400" dirty="0">
                <a:latin typeface="Times New Roman" panose="02020603050405020304" pitchFamily="18" charset="0"/>
                <a:cs typeface="Times New Roman" panose="02020603050405020304" pitchFamily="18" charset="0"/>
              </a:rPr>
              <a:t>İhtiyaç duyulması halinde kullanabileceğiniz alternatif yöntemlerin ve özel </a:t>
            </a:r>
            <a:r>
              <a:rPr lang="tr-TR" sz="2400" dirty="0" err="1">
                <a:latin typeface="Times New Roman" panose="02020603050405020304" pitchFamily="18" charset="0"/>
                <a:cs typeface="Times New Roman" panose="02020603050405020304" pitchFamily="18" charset="0"/>
              </a:rPr>
              <a:t>gereksinimli</a:t>
            </a:r>
            <a:r>
              <a:rPr lang="tr-TR" sz="2400" dirty="0">
                <a:latin typeface="Times New Roman" panose="02020603050405020304" pitchFamily="18" charset="0"/>
                <a:cs typeface="Times New Roman" panose="02020603050405020304" pitchFamily="18" charset="0"/>
              </a:rPr>
              <a:t> öğrencileriniz için yapabileceğiniz düzenlemelerin yer aldığı </a:t>
            </a:r>
            <a:r>
              <a:rPr lang="tr-TR" sz="2400" b="1" u="sng" dirty="0">
                <a:latin typeface="Times New Roman" panose="02020603050405020304" pitchFamily="18" charset="0"/>
                <a:cs typeface="Times New Roman" panose="02020603050405020304" pitchFamily="18" charset="0"/>
              </a:rPr>
              <a:t>uygulayıcıya not kısmı dikkatle okunmalıdır.</a:t>
            </a:r>
          </a:p>
          <a:p>
            <a:pPr marL="0" indent="0" algn="just">
              <a:lnSpc>
                <a:spcPct val="100000"/>
              </a:lnSpc>
              <a:buNone/>
            </a:pPr>
            <a:r>
              <a:rPr lang="tr-TR" sz="2400" dirty="0">
                <a:latin typeface="Times New Roman" panose="02020603050405020304" pitchFamily="18" charset="0"/>
                <a:cs typeface="Times New Roman" panose="02020603050405020304" pitchFamily="18" charset="0"/>
              </a:rPr>
              <a:t>Etkinlikte öğrencilere bilgi ya da geribildirim verilebilmesi için hazırlanmış olan </a:t>
            </a:r>
            <a:r>
              <a:rPr lang="tr-TR" sz="2400" b="1" u="sng" dirty="0">
                <a:latin typeface="Times New Roman" panose="02020603050405020304" pitchFamily="18" charset="0"/>
                <a:cs typeface="Times New Roman" panose="02020603050405020304" pitchFamily="18" charset="0"/>
              </a:rPr>
              <a:t>etkinlik bilgi notu </a:t>
            </a:r>
            <a:r>
              <a:rPr lang="tr-TR" sz="2400" dirty="0">
                <a:latin typeface="Times New Roman" panose="02020603050405020304" pitchFamily="18" charset="0"/>
                <a:cs typeface="Times New Roman" panose="02020603050405020304" pitchFamily="18" charset="0"/>
              </a:rPr>
              <a:t>etkinlik öncesinde incelenmelidir.</a:t>
            </a:r>
          </a:p>
        </p:txBody>
      </p:sp>
      <p:sp>
        <p:nvSpPr>
          <p:cNvPr id="5" name="Slayt Numarası Yer Tutucusu 4"/>
          <p:cNvSpPr>
            <a:spLocks noGrp="1"/>
          </p:cNvSpPr>
          <p:nvPr>
            <p:ph type="sldNum" sz="quarter" idx="12"/>
          </p:nvPr>
        </p:nvSpPr>
        <p:spPr/>
        <p:txBody>
          <a:bodyPr/>
          <a:lstStyle/>
          <a:p>
            <a:fld id="{F302176B-0E47-46AC-8F43-DAB4B8A37D06}" type="slidenum">
              <a:rPr lang="tr-TR" smtClean="0"/>
              <a:t>38</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648" y="5085184"/>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228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86605"/>
            <a:ext cx="8856984" cy="838139"/>
          </a:xfrm>
        </p:spPr>
        <p:txBody>
          <a:bodyPr>
            <a:normAutofit/>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a:xfrm>
            <a:off x="539553" y="2060848"/>
            <a:ext cx="7802160" cy="2808312"/>
          </a:xfrm>
        </p:spPr>
        <p:txBody>
          <a:bodyPr>
            <a:normAutofit/>
          </a:bodyPr>
          <a:lstStyle/>
          <a:p>
            <a:pPr marL="0" indent="0" algn="just">
              <a:lnSpc>
                <a:spcPct val="100000"/>
              </a:lnSpc>
              <a:buNone/>
            </a:pPr>
            <a:r>
              <a:rPr lang="tr-TR" sz="2400" dirty="0">
                <a:latin typeface="Times New Roman" panose="02020603050405020304" pitchFamily="18" charset="0"/>
                <a:cs typeface="Times New Roman" panose="02020603050405020304" pitchFamily="18" charset="0"/>
              </a:rPr>
              <a:t>Örnek etkinliklerin süreç kısmında tüm basamaklar açık ve anlaşılır biçimde ifade edilmiştir ve birbirine bağlıdır. Bu nedenle etkinlik uygulanırken süreçteki hiçbir aşamanın atlanmamasına özen gösterilmesi etkinliğin amacına ulaşması açısından önemlidir.</a:t>
            </a:r>
          </a:p>
          <a:p>
            <a:pPr marL="0" indent="0" algn="just">
              <a:lnSpc>
                <a:spcPct val="100000"/>
              </a:lnSpc>
              <a:buNone/>
            </a:pPr>
            <a:endParaRPr lang="tr-TR" sz="2400" dirty="0">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t>39</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060" y="458112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3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188640"/>
            <a:ext cx="8928992" cy="1548721"/>
          </a:xfrm>
        </p:spPr>
        <p:txBody>
          <a:bodyPr>
            <a:normAutofit/>
          </a:bodyPr>
          <a:lstStyle/>
          <a:p>
            <a:pPr algn="ctr"/>
            <a:r>
              <a:rPr lang="tr-TR" sz="2800" b="1" dirty="0">
                <a:solidFill>
                  <a:schemeClr val="accent2">
                    <a:lumMod val="75000"/>
                  </a:schemeClr>
                </a:solidFill>
                <a:latin typeface="Times New Roman" panose="02020603050405020304" pitchFamily="18" charset="0"/>
                <a:cs typeface="Times New Roman" panose="02020603050405020304" pitchFamily="18" charset="0"/>
              </a:rPr>
              <a:t>PROGRAM İLE AŞAĞIDAKİ GENEL AMAÇLARA ULAŞILMASI HEDEFLENMEKTEDİR</a:t>
            </a:r>
          </a:p>
        </p:txBody>
      </p:sp>
      <p:sp>
        <p:nvSpPr>
          <p:cNvPr id="3" name="İçerik Yer Tutucusu 2"/>
          <p:cNvSpPr>
            <a:spLocks noGrp="1"/>
          </p:cNvSpPr>
          <p:nvPr>
            <p:ph idx="1"/>
          </p:nvPr>
        </p:nvSpPr>
        <p:spPr>
          <a:xfrm>
            <a:off x="323528" y="1844824"/>
            <a:ext cx="8213537" cy="4023360"/>
          </a:xfrm>
        </p:spPr>
        <p:txBody>
          <a:bodyPr>
            <a:normAutofit fontScale="85000" lnSpcReduction="20000"/>
          </a:bodyPr>
          <a:lstStyle/>
          <a:p>
            <a:r>
              <a:rPr lang="tr-TR" dirty="0">
                <a:solidFill>
                  <a:schemeClr val="tx1"/>
                </a:solidFill>
                <a:latin typeface="Times New Roman" panose="02020603050405020304" pitchFamily="18" charset="0"/>
                <a:cs typeface="Times New Roman" panose="02020603050405020304" pitchFamily="18" charset="0"/>
              </a:rPr>
              <a:t>Öğrenme yaşantıları yoluyla kendini tanıyabilen,</a:t>
            </a:r>
          </a:p>
          <a:p>
            <a:r>
              <a:rPr lang="tr-TR" dirty="0">
                <a:solidFill>
                  <a:schemeClr val="tx1"/>
                </a:solidFill>
                <a:latin typeface="Times New Roman" panose="02020603050405020304" pitchFamily="18" charset="0"/>
                <a:cs typeface="Times New Roman" panose="02020603050405020304" pitchFamily="18" charset="0"/>
              </a:rPr>
              <a:t>Kendi ve başkalarının duygularını anlayan ve kendi duygularını ifade edebilen,</a:t>
            </a:r>
          </a:p>
          <a:p>
            <a:r>
              <a:rPr lang="tr-TR" dirty="0">
                <a:solidFill>
                  <a:schemeClr val="tx1"/>
                </a:solidFill>
                <a:latin typeface="Times New Roman" panose="02020603050405020304" pitchFamily="18" charset="0"/>
                <a:cs typeface="Times New Roman" panose="02020603050405020304" pitchFamily="18" charset="0"/>
              </a:rPr>
              <a:t>Kişiler arası iletişim becerileri ve karakter güçleri gelişmiş,</a:t>
            </a:r>
          </a:p>
          <a:p>
            <a:r>
              <a:rPr lang="tr-TR" dirty="0">
                <a:solidFill>
                  <a:schemeClr val="tx1"/>
                </a:solidFill>
                <a:latin typeface="Times New Roman" panose="02020603050405020304" pitchFamily="18" charset="0"/>
                <a:cs typeface="Times New Roman" panose="02020603050405020304" pitchFamily="18" charset="0"/>
              </a:rPr>
              <a:t>İçinde bulunduğu çevresine ve topluma uyum sağlayabilen,</a:t>
            </a:r>
          </a:p>
          <a:p>
            <a:r>
              <a:rPr lang="tr-TR" dirty="0">
                <a:solidFill>
                  <a:schemeClr val="tx1"/>
                </a:solidFill>
                <a:latin typeface="Times New Roman" panose="02020603050405020304" pitchFamily="18" charset="0"/>
                <a:cs typeface="Times New Roman" panose="02020603050405020304" pitchFamily="18" charset="0"/>
              </a:rPr>
              <a:t>Problem çözme ve karar verme becerilerine sahip,</a:t>
            </a:r>
          </a:p>
          <a:p>
            <a:r>
              <a:rPr lang="tr-TR" dirty="0">
                <a:solidFill>
                  <a:schemeClr val="tx1"/>
                </a:solidFill>
                <a:latin typeface="Times New Roman" panose="02020603050405020304" pitchFamily="18" charset="0"/>
                <a:cs typeface="Times New Roman" panose="02020603050405020304" pitchFamily="18" charset="0"/>
              </a:rPr>
              <a:t>Kendine uygun ders, dal/alan ve meslek seçebilen,</a:t>
            </a:r>
          </a:p>
          <a:p>
            <a:r>
              <a:rPr lang="tr-TR" dirty="0">
                <a:solidFill>
                  <a:schemeClr val="tx1"/>
                </a:solidFill>
                <a:latin typeface="Times New Roman" panose="02020603050405020304" pitchFamily="18" charset="0"/>
                <a:cs typeface="Times New Roman" panose="02020603050405020304" pitchFamily="18" charset="0"/>
              </a:rPr>
              <a:t>Akademik planlama ve kariyer planlama yapabilen,</a:t>
            </a:r>
          </a:p>
          <a:p>
            <a:r>
              <a:rPr lang="tr-TR" dirty="0">
                <a:solidFill>
                  <a:schemeClr val="tx1"/>
                </a:solidFill>
                <a:latin typeface="Times New Roman" panose="02020603050405020304" pitchFamily="18" charset="0"/>
                <a:cs typeface="Times New Roman" panose="02020603050405020304" pitchFamily="18" charset="0"/>
              </a:rPr>
              <a:t>Hayat boyu öğrenme modelini alışkanlık hâline getiren,</a:t>
            </a:r>
          </a:p>
          <a:p>
            <a:r>
              <a:rPr lang="tr-TR" dirty="0">
                <a:solidFill>
                  <a:schemeClr val="tx1"/>
                </a:solidFill>
                <a:latin typeface="Times New Roman" panose="02020603050405020304" pitchFamily="18" charset="0"/>
                <a:cs typeface="Times New Roman" panose="02020603050405020304" pitchFamily="18" charset="0"/>
              </a:rPr>
              <a:t>Çalışarak üretmenin önemini benimseyen,</a:t>
            </a:r>
          </a:p>
          <a:p>
            <a:r>
              <a:rPr lang="tr-TR" dirty="0">
                <a:solidFill>
                  <a:schemeClr val="tx1"/>
                </a:solidFill>
                <a:latin typeface="Times New Roman" panose="02020603050405020304" pitchFamily="18" charset="0"/>
                <a:cs typeface="Times New Roman" panose="02020603050405020304" pitchFamily="18" charset="0"/>
              </a:rPr>
              <a:t>İyi oluş düzeyleri yüksek,</a:t>
            </a:r>
          </a:p>
          <a:p>
            <a:r>
              <a:rPr lang="tr-TR" dirty="0">
                <a:solidFill>
                  <a:schemeClr val="tx1"/>
                </a:solidFill>
                <a:latin typeface="Times New Roman" panose="02020603050405020304" pitchFamily="18" charset="0"/>
                <a:cs typeface="Times New Roman" panose="02020603050405020304" pitchFamily="18" charset="0"/>
              </a:rPr>
              <a:t>Kök değerleri gelişmiş bireyler yetiştirmek a</a:t>
            </a:r>
            <a:r>
              <a:rPr lang="tr-TR" dirty="0">
                <a:latin typeface="Times New Roman" panose="02020603050405020304" pitchFamily="18" charset="0"/>
                <a:cs typeface="Times New Roman" panose="02020603050405020304" pitchFamily="18" charset="0"/>
              </a:rPr>
              <a:t>maçlanmıştır.</a:t>
            </a:r>
          </a:p>
          <a:p>
            <a:pPr marL="0" indent="0">
              <a:buNone/>
            </a:pPr>
            <a:endParaRPr lang="tr-TR" dirty="0">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t>4</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270" y="4869160"/>
            <a:ext cx="1346960" cy="109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50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86605"/>
            <a:ext cx="8928992" cy="838140"/>
          </a:xfrm>
        </p:spPr>
        <p:txBody>
          <a:bodyPr>
            <a:normAutofit/>
          </a:bodyPr>
          <a:lstStyle/>
          <a:p>
            <a:pPr algn="ctr"/>
            <a:r>
              <a:rPr lang="tr-TR" sz="2800"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a:xfrm>
            <a:off x="872067" y="2492896"/>
            <a:ext cx="7408333" cy="3633267"/>
          </a:xfrm>
        </p:spPr>
        <p:txBody>
          <a:bodyPr>
            <a:normAutofit/>
          </a:bodyPr>
          <a:lstStyle/>
          <a:p>
            <a:pPr marL="0" indent="0" algn="just">
              <a:lnSpc>
                <a:spcPct val="100000"/>
              </a:lnSpc>
              <a:buNone/>
            </a:pPr>
            <a:r>
              <a:rPr lang="tr-TR" sz="2400" dirty="0">
                <a:solidFill>
                  <a:schemeClr val="tx1"/>
                </a:solidFill>
                <a:latin typeface="Times New Roman" panose="02020603050405020304" pitchFamily="18" charset="0"/>
                <a:cs typeface="Times New Roman" panose="02020603050405020304" pitchFamily="18" charset="0"/>
              </a:rPr>
              <a:t>Ders süresi dikkate alınarak olabildiğince fazla gönüllü öğrenciyi sürece katmaya özen göstermek fakat katılım göstermek istemeyen öğrencileri sürece katmaya zorlamamak gerekir.</a:t>
            </a:r>
          </a:p>
          <a:p>
            <a:pPr marL="0" indent="0">
              <a:buNone/>
            </a:pPr>
            <a:endParaRPr lang="tr-TR" dirty="0"/>
          </a:p>
        </p:txBody>
      </p:sp>
      <p:sp>
        <p:nvSpPr>
          <p:cNvPr id="5" name="Slayt Numarası Yer Tutucusu 4"/>
          <p:cNvSpPr>
            <a:spLocks noGrp="1"/>
          </p:cNvSpPr>
          <p:nvPr>
            <p:ph type="sldNum" sz="quarter" idx="12"/>
          </p:nvPr>
        </p:nvSpPr>
        <p:spPr/>
        <p:txBody>
          <a:bodyPr/>
          <a:lstStyle/>
          <a:p>
            <a:fld id="{F302176B-0E47-46AC-8F43-DAB4B8A37D06}" type="slidenum">
              <a:rPr lang="tr-TR" smtClean="0"/>
              <a:t>40</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017" y="458112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14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34051" y="116634"/>
            <a:ext cx="9002445" cy="828640"/>
          </a:xfrm>
        </p:spPr>
        <p:txBody>
          <a:bodyPr>
            <a:normAutofit/>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a:xfrm>
            <a:off x="646119" y="2169409"/>
            <a:ext cx="7683193" cy="2915775"/>
          </a:xfrm>
        </p:spPr>
        <p:txBody>
          <a:bodyPr>
            <a:normAutofit/>
          </a:bodyPr>
          <a:lstStyle/>
          <a:p>
            <a:pPr marL="0" indent="0" algn="just">
              <a:lnSpc>
                <a:spcPct val="100000"/>
              </a:lnSpc>
              <a:buNone/>
            </a:pPr>
            <a:r>
              <a:rPr lang="tr-TR" sz="2400" dirty="0">
                <a:solidFill>
                  <a:schemeClr val="tx1"/>
                </a:solidFill>
                <a:latin typeface="Times New Roman" panose="02020603050405020304" pitchFamily="18" charset="0"/>
                <a:cs typeface="Times New Roman" panose="02020603050405020304" pitchFamily="18" charset="0"/>
              </a:rPr>
              <a:t>İki hafta arka arkaya tekrar eden kazanımların içeriklerinin dikkatle incelenmesi, her bir haftada yalnızca o hafta ele alınması gereken konuları ele alıp diğer haftanın konularına değinilmemesi etkinliklerin çerçevesinin daha rahat çizilmesine yol gösterecektir.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41</a:t>
            </a:fld>
            <a:endParaRPr lang="tr-T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78" y="4548349"/>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36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07504" y="286605"/>
            <a:ext cx="8856984" cy="766132"/>
          </a:xfrm>
        </p:spPr>
        <p:txBody>
          <a:bodyPr>
            <a:normAutofit fontScale="90000"/>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a:xfrm>
            <a:off x="323529" y="1845734"/>
            <a:ext cx="8640960" cy="4023360"/>
          </a:xfrm>
        </p:spPr>
        <p:txBody>
          <a:bodyPr>
            <a:normAutofit/>
          </a:bodyPr>
          <a:lstStyle/>
          <a:p>
            <a:pPr marL="0" indent="0" algn="just">
              <a:lnSpc>
                <a:spcPct val="100000"/>
              </a:lnSpc>
              <a:buNone/>
            </a:pPr>
            <a:r>
              <a:rPr lang="tr-TR" sz="2400" dirty="0">
                <a:solidFill>
                  <a:schemeClr val="tx1"/>
                </a:solidFill>
                <a:latin typeface="Times New Roman" panose="02020603050405020304" pitchFamily="18" charset="0"/>
                <a:cs typeface="Times New Roman" panose="02020603050405020304" pitchFamily="18" charset="0"/>
              </a:rPr>
              <a:t>Kazanımlar bir bütün ve birbirini tamamlayıcı şekilde hazırlandığı için etkinliği yapılacak olan kazanım ön bilgiler içeriyorsa sınıf rehberlik programında o konuya ilişkin daha önceki sınıf düzeylerinde yer alan kazanımların dikkatle incelenmesi, eğer öğrencilerin etkinliğin uygulanması sırasında ihtiyaç duyacakları eksik bilgileri varsa etkinlik öncesinde ya da etkinliğin süresini olabildiğince az etkileyecek şekilde öğrencilere aktarılmasının etkinlik sürecini daha etkili hale getireceği düşünülmektedir.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42</a:t>
            </a:fld>
            <a:endParaRPr lang="tr-T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021" y="4860982"/>
            <a:ext cx="1115616"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72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51905" y="286605"/>
            <a:ext cx="8812582" cy="910148"/>
          </a:xfrm>
        </p:spPr>
        <p:txBody>
          <a:bodyPr>
            <a:normAutofit/>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a:xfrm>
            <a:off x="179512" y="1772816"/>
            <a:ext cx="8640959" cy="4096278"/>
          </a:xfrm>
        </p:spPr>
        <p:txBody>
          <a:bodyPr>
            <a:normAutofit fontScale="92500" lnSpcReduction="10000"/>
          </a:bodyPr>
          <a:lstStyle/>
          <a:p>
            <a:pPr marL="0" indent="0" algn="just">
              <a:lnSpc>
                <a:spcPct val="100000"/>
              </a:lnSpc>
              <a:buNone/>
            </a:pPr>
            <a:r>
              <a:rPr lang="tr-TR" sz="2400" dirty="0">
                <a:solidFill>
                  <a:schemeClr val="tx1"/>
                </a:solidFill>
                <a:latin typeface="Times New Roman" panose="02020603050405020304" pitchFamily="18" charset="0"/>
                <a:cs typeface="Times New Roman" panose="02020603050405020304" pitchFamily="18" charset="0"/>
              </a:rPr>
              <a:t>Örneğin, 2021-2022 Eğitim-Öğretim yılında 9. Sınıfta uygulayacağınız karakter güçleri ile ilgili bir etkinliğe ilişkin temel bilgiler sınıf rehberlik programında 7. sınıfta yer alabilir. Fakat bu dönemde 9. sınıfta öğrenim gören öğrenciler 7. sınıftayken bu program yürürlükte olmadığından öğrencilerinizin karakter güçlerine ilişkin bilgileri, etkinliğin uygulanabilmesi için yeterli olmayabilir. Bu durumda etkinliği uygulayacağınız dersten önceki bir zamanda karakter güçleriyle ilgili kısa bilgiler verebilir ya da öğrencilerden etkinliği yapacağınız güne kadar bu konuda bilgi toplamalarını isteyebilirsiniz. Bunun dışında etkinliğinizin süresini planlayarak etkinlik öncesinde de kısaca karakter güçleri konusuna değinebilirsiniz. Program değişikliği sebebiyle 1-2 sene kadar bu tip durumların yaşanması beklenmektedir</a:t>
            </a:r>
            <a:r>
              <a:rPr lang="tr-TR" sz="2600" dirty="0">
                <a:solidFill>
                  <a:schemeClr val="tx1"/>
                </a:solidFill>
                <a:latin typeface="Times New Roman" panose="02020603050405020304" pitchFamily="18" charset="0"/>
                <a:cs typeface="Times New Roman" panose="02020603050405020304" pitchFamily="18" charset="0"/>
              </a:rPr>
              <a:t>.</a:t>
            </a:r>
          </a:p>
          <a:p>
            <a:endParaRPr lang="tr-TR" dirty="0">
              <a:solidFill>
                <a:schemeClr val="tx1"/>
              </a:solidFill>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43</a:t>
            </a:fld>
            <a:endParaRPr lang="tr-T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856" y="5156328"/>
            <a:ext cx="1180507"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400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07504" y="188641"/>
            <a:ext cx="8856984" cy="1008112"/>
          </a:xfrm>
        </p:spPr>
        <p:txBody>
          <a:bodyPr>
            <a:normAutofit/>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a:xfrm>
            <a:off x="971600" y="1844824"/>
            <a:ext cx="7471793" cy="4032448"/>
          </a:xfrm>
        </p:spPr>
        <p:txBody>
          <a:bodyPr>
            <a:normAutofit/>
          </a:bodyPr>
          <a:lstStyle/>
          <a:p>
            <a:pPr marL="0" indent="0" algn="just">
              <a:lnSpc>
                <a:spcPct val="100000"/>
              </a:lnSpc>
              <a:buNone/>
            </a:pPr>
            <a:r>
              <a:rPr lang="tr-TR" sz="2400" dirty="0">
                <a:solidFill>
                  <a:schemeClr val="tx1"/>
                </a:solidFill>
                <a:latin typeface="Times New Roman" panose="02020603050405020304" pitchFamily="18" charset="0"/>
                <a:cs typeface="Times New Roman" panose="02020603050405020304" pitchFamily="18" charset="0"/>
              </a:rPr>
              <a:t>Özellikle sosyal duygusal gelişim alanında yer alan bazı konular öğrencilerin bir kısmı için hassasiyet içerebilir (</a:t>
            </a:r>
            <a:r>
              <a:rPr lang="tr-TR" sz="2400" dirty="0" err="1">
                <a:solidFill>
                  <a:schemeClr val="tx1"/>
                </a:solidFill>
                <a:latin typeface="Times New Roman" panose="02020603050405020304" pitchFamily="18" charset="0"/>
                <a:cs typeface="Times New Roman" panose="02020603050405020304" pitchFamily="18" charset="0"/>
              </a:rPr>
              <a:t>örn</a:t>
            </a:r>
            <a:r>
              <a:rPr lang="tr-TR" sz="2400" dirty="0">
                <a:solidFill>
                  <a:schemeClr val="tx1"/>
                </a:solidFill>
                <a:latin typeface="Times New Roman" panose="02020603050405020304" pitchFamily="18" charset="0"/>
                <a:cs typeface="Times New Roman" panose="02020603050405020304" pitchFamily="18" charset="0"/>
              </a:rPr>
              <a:t>. beden imgesi). Bu tip durumlarda öğrencilerin olumsuz etkilenmemeleri için her bir etkinliğin önceden okunması yoluyla risk teşkil eden durumlarda sınıf içi öğrenci etkileşiminin kontrolü gibi düzenlemeler ile olumsuzlukların önüne geçilmesi sağlanabilir.</a:t>
            </a:r>
          </a:p>
          <a:p>
            <a:pPr marL="0" indent="0">
              <a:buNone/>
            </a:pPr>
            <a:endParaRPr lang="tr-TR" dirty="0">
              <a:solidFill>
                <a:schemeClr val="tx1"/>
              </a:solidFill>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44</a:t>
            </a:fld>
            <a:endParaRPr lang="tr-T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015" y="4869160"/>
            <a:ext cx="1115616"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971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79512" y="286605"/>
            <a:ext cx="8856984" cy="910148"/>
          </a:xfrm>
        </p:spPr>
        <p:txBody>
          <a:bodyPr>
            <a:normAutofit/>
          </a:bodyPr>
          <a:lstStyle/>
          <a:p>
            <a:pPr algn="ctr"/>
            <a:r>
              <a:rPr lang="tr-TR" sz="2800" b="1" dirty="0">
                <a:solidFill>
                  <a:schemeClr val="accent2"/>
                </a:solidFill>
                <a:latin typeface="Times New Roman" panose="02020603050405020304" pitchFamily="18" charset="0"/>
                <a:cs typeface="Times New Roman" panose="02020603050405020304" pitchFamily="18" charset="0"/>
              </a:rPr>
              <a:t>SINIF REHBERLİK ETKİNLİKLERİNİN UYGULANMASI</a:t>
            </a:r>
          </a:p>
        </p:txBody>
      </p:sp>
      <p:sp>
        <p:nvSpPr>
          <p:cNvPr id="3" name="İçerik Yer Tutucusu 2"/>
          <p:cNvSpPr>
            <a:spLocks noGrp="1"/>
          </p:cNvSpPr>
          <p:nvPr>
            <p:ph idx="1"/>
          </p:nvPr>
        </p:nvSpPr>
        <p:spPr/>
        <p:txBody>
          <a:bodyPr>
            <a:normAutofit/>
          </a:bodyPr>
          <a:lstStyle/>
          <a:p>
            <a:pPr algn="just">
              <a:lnSpc>
                <a:spcPct val="100000"/>
              </a:lnSpc>
            </a:pPr>
            <a:r>
              <a:rPr lang="tr-TR" sz="2400" dirty="0" err="1">
                <a:latin typeface="Times New Roman" panose="02020603050405020304" pitchFamily="18" charset="0"/>
                <a:cs typeface="Times New Roman" panose="02020603050405020304" pitchFamily="18" charset="0"/>
              </a:rPr>
              <a:t>DİSREP’ten</a:t>
            </a:r>
            <a:r>
              <a:rPr lang="tr-TR" sz="2400" dirty="0">
                <a:latin typeface="Times New Roman" panose="02020603050405020304" pitchFamily="18" charset="0"/>
                <a:cs typeface="Times New Roman" panose="02020603050405020304" pitchFamily="18" charset="0"/>
              </a:rPr>
              <a:t> faydalanılacaksa program ve etkinliğin tam metinlerinin detaylı incelemesi yapılmalıdır. Bu kaynaklar </a:t>
            </a:r>
            <a:r>
              <a:rPr lang="tr-TR" sz="2400" b="1" dirty="0">
                <a:latin typeface="Times New Roman" panose="02020603050405020304" pitchFamily="18" charset="0"/>
                <a:cs typeface="Times New Roman" panose="02020603050405020304" pitchFamily="18" charset="0"/>
              </a:rPr>
              <a:t>orgm.meb.gov.tr</a:t>
            </a:r>
            <a:r>
              <a:rPr lang="tr-TR" sz="2400" dirty="0">
                <a:latin typeface="Times New Roman" panose="02020603050405020304" pitchFamily="18" charset="0"/>
                <a:cs typeface="Times New Roman" panose="02020603050405020304" pitchFamily="18" charset="0"/>
              </a:rPr>
              <a:t> adresinde yer almaktadır.</a:t>
            </a:r>
          </a:p>
          <a:p>
            <a:pPr algn="just">
              <a:lnSpc>
                <a:spcPct val="100000"/>
              </a:lnSpc>
            </a:pPr>
            <a:r>
              <a:rPr lang="tr-TR" sz="2400" b="1" u="sng" dirty="0">
                <a:solidFill>
                  <a:srgbClr val="FF0000"/>
                </a:solidFill>
                <a:latin typeface="Times New Roman" panose="02020603050405020304" pitchFamily="18" charset="0"/>
                <a:cs typeface="Times New Roman" panose="02020603050405020304" pitchFamily="18" charset="0"/>
              </a:rPr>
              <a:t>Sınıf Rehberlik Programında okul psikolojik danışmanı/rehber öğretmeni sorumlu olduğu kazanımları yıllık planına eklemelidir. Uyguladığı etkinlikleri e-rehberlik sistemine işlemelidir.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45</a:t>
            </a:fld>
            <a:endParaRPr lang="tr-T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60" y="4860982"/>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580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422" y="304851"/>
            <a:ext cx="8964488" cy="747885"/>
          </a:xfrm>
        </p:spPr>
        <p:txBody>
          <a:bodyPr>
            <a:noAutofit/>
          </a:bodyPr>
          <a:lstStyle/>
          <a:p>
            <a:pPr algn="ctr"/>
            <a:r>
              <a:rPr lang="tr-TR" sz="3200" b="1" dirty="0">
                <a:solidFill>
                  <a:schemeClr val="accent1">
                    <a:lumMod val="75000"/>
                  </a:schemeClr>
                </a:solidFill>
                <a:latin typeface="Times New Roman" panose="02020603050405020304" pitchFamily="18" charset="0"/>
                <a:cs typeface="Times New Roman" panose="02020603050405020304" pitchFamily="18" charset="0"/>
              </a:rPr>
              <a:t> </a:t>
            </a:r>
            <a:br>
              <a:rPr lang="tr-TR" sz="3200" b="1" dirty="0">
                <a:solidFill>
                  <a:schemeClr val="accent1">
                    <a:lumMod val="75000"/>
                  </a:schemeClr>
                </a:solidFill>
                <a:latin typeface="Times New Roman" panose="02020603050405020304" pitchFamily="18" charset="0"/>
                <a:cs typeface="Times New Roman" panose="02020603050405020304" pitchFamily="18" charset="0"/>
              </a:rPr>
            </a:br>
            <a:r>
              <a:rPr lang="tr-TR" sz="2400" b="1" dirty="0">
                <a:solidFill>
                  <a:schemeClr val="accent1">
                    <a:lumMod val="75000"/>
                  </a:schemeClr>
                </a:solidFill>
                <a:latin typeface="Times New Roman" panose="02020603050405020304" pitchFamily="18" charset="0"/>
                <a:cs typeface="Times New Roman" panose="02020603050405020304" pitchFamily="18" charset="0"/>
              </a:rPr>
              <a:t>SINIF REHBERLİK ETKİNLİKLERİNİN UYGULANMASINDA DİKKAT EDİLMESİ GEREKEN NOKTALAR</a:t>
            </a:r>
            <a:endParaRPr lang="tr-TR" sz="2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85586" y="2060848"/>
            <a:ext cx="8246854" cy="2880320"/>
          </a:xfrm>
        </p:spPr>
        <p:txBody>
          <a:bodyPr>
            <a:normAutofit fontScale="25000" lnSpcReduction="20000"/>
          </a:bodyPr>
          <a:lstStyle/>
          <a:p>
            <a:pPr>
              <a:spcBef>
                <a:spcPts val="1200"/>
              </a:spcBef>
              <a:buFont typeface="Wingdings" panose="05000000000000000000" pitchFamily="2" charset="2"/>
              <a:buChar char="ü"/>
            </a:pPr>
            <a:endParaRPr lang="tr-TR" dirty="0">
              <a:solidFill>
                <a:schemeClr val="tx1"/>
              </a:solidFill>
              <a:latin typeface="Times New Roman" panose="02020603050405020304" pitchFamily="18" charset="0"/>
              <a:cs typeface="Times New Roman" panose="02020603050405020304" pitchFamily="18" charset="0"/>
            </a:endParaRPr>
          </a:p>
          <a:p>
            <a:pPr algn="just">
              <a:spcBef>
                <a:spcPts val="1200"/>
              </a:spcBef>
              <a:buFont typeface="Wingdings" panose="05000000000000000000" pitchFamily="2" charset="2"/>
              <a:buChar char="§"/>
            </a:pPr>
            <a:r>
              <a:rPr lang="tr-TR" sz="7200" dirty="0">
                <a:solidFill>
                  <a:schemeClr val="tx1"/>
                </a:solidFill>
                <a:latin typeface="Times New Roman" panose="02020603050405020304" pitchFamily="18" charset="0"/>
                <a:cs typeface="Times New Roman" panose="02020603050405020304" pitchFamily="18" charset="0"/>
              </a:rPr>
              <a:t>Türkiye’de okul öncesi eğitim almayan öğrencilerin de olduğu dikkate alınarak </a:t>
            </a:r>
          </a:p>
          <a:p>
            <a:pPr algn="just">
              <a:spcBef>
                <a:spcPts val="1200"/>
              </a:spcBef>
              <a:buFont typeface="Wingdings" panose="05000000000000000000" pitchFamily="2" charset="2"/>
              <a:buChar char="§"/>
            </a:pPr>
            <a:r>
              <a:rPr lang="tr-TR" sz="7200" dirty="0">
                <a:solidFill>
                  <a:schemeClr val="tx1"/>
                </a:solidFill>
                <a:latin typeface="Times New Roman" panose="02020603050405020304" pitchFamily="18" charset="0"/>
                <a:cs typeface="Times New Roman" panose="02020603050405020304" pitchFamily="18" charset="0"/>
              </a:rPr>
              <a:t>okulöncesi düzeyindeki çoğu kazanıma ilkokul birinci sınıf düzeyinde de yer </a:t>
            </a:r>
          </a:p>
          <a:p>
            <a:pPr algn="just">
              <a:spcBef>
                <a:spcPts val="1200"/>
              </a:spcBef>
              <a:buFont typeface="Wingdings" panose="05000000000000000000" pitchFamily="2" charset="2"/>
              <a:buChar char="§"/>
            </a:pPr>
            <a:r>
              <a:rPr lang="tr-TR" sz="7200" dirty="0">
                <a:solidFill>
                  <a:schemeClr val="tx1"/>
                </a:solidFill>
                <a:latin typeface="Times New Roman" panose="02020603050405020304" pitchFamily="18" charset="0"/>
                <a:cs typeface="Times New Roman" panose="02020603050405020304" pitchFamily="18" charset="0"/>
              </a:rPr>
              <a:t>verilmiştir.</a:t>
            </a:r>
          </a:p>
          <a:p>
            <a:pPr algn="just">
              <a:spcBef>
                <a:spcPts val="1200"/>
              </a:spcBef>
              <a:buFont typeface="Wingdings" panose="05000000000000000000" pitchFamily="2" charset="2"/>
              <a:buChar char="§"/>
            </a:pPr>
            <a:r>
              <a:rPr lang="tr-TR" sz="7200" dirty="0">
                <a:solidFill>
                  <a:schemeClr val="tx1"/>
                </a:solidFill>
                <a:latin typeface="Times New Roman" panose="02020603050405020304" pitchFamily="18" charset="0"/>
                <a:cs typeface="Times New Roman" panose="02020603050405020304" pitchFamily="18" charset="0"/>
              </a:rPr>
              <a:t>Programda yer alan kazanımlara ilişkin etkinliklerin çoğunun sınıf rehber </a:t>
            </a:r>
          </a:p>
          <a:p>
            <a:pPr algn="just">
              <a:spcBef>
                <a:spcPts val="1200"/>
              </a:spcBef>
              <a:buFont typeface="Wingdings" panose="05000000000000000000" pitchFamily="2" charset="2"/>
              <a:buChar char="§"/>
            </a:pPr>
            <a:r>
              <a:rPr lang="tr-TR" sz="7200" dirty="0">
                <a:solidFill>
                  <a:schemeClr val="tx1"/>
                </a:solidFill>
                <a:latin typeface="Times New Roman" panose="02020603050405020304" pitchFamily="18" charset="0"/>
                <a:cs typeface="Times New Roman" panose="02020603050405020304" pitchFamily="18" charset="0"/>
              </a:rPr>
              <a:t>Öğretmenleri tarafından, belirli kazanımlara ilişkin etkinliklerin ise okul psikolojik </a:t>
            </a:r>
          </a:p>
          <a:p>
            <a:pPr algn="just">
              <a:spcBef>
                <a:spcPts val="1200"/>
              </a:spcBef>
              <a:buFont typeface="Wingdings" panose="05000000000000000000" pitchFamily="2" charset="2"/>
              <a:buChar char="§"/>
            </a:pPr>
            <a:r>
              <a:rPr lang="tr-TR" sz="7200" dirty="0">
                <a:solidFill>
                  <a:schemeClr val="tx1"/>
                </a:solidFill>
                <a:latin typeface="Times New Roman" panose="02020603050405020304" pitchFamily="18" charset="0"/>
                <a:cs typeface="Times New Roman" panose="02020603050405020304" pitchFamily="18" charset="0"/>
              </a:rPr>
              <a:t>danışmanı/ rehber öğretmeni tarafından uygulanması gerekmektedir.</a:t>
            </a:r>
          </a:p>
          <a:p>
            <a:pPr algn="just">
              <a:buFont typeface="Wingdings" panose="05000000000000000000" pitchFamily="2" charset="2"/>
              <a:buChar char="§"/>
            </a:pPr>
            <a:r>
              <a:rPr lang="tr-TR" sz="7200" dirty="0">
                <a:solidFill>
                  <a:schemeClr val="tx1"/>
                </a:solidFill>
                <a:latin typeface="Times New Roman" panose="02020603050405020304" pitchFamily="18" charset="0"/>
                <a:cs typeface="Times New Roman" panose="02020603050405020304" pitchFamily="18" charset="0"/>
              </a:rPr>
              <a:t>Uygulayıcıların öğrencileri etkinliklere aktif katılım ve yansıtıcı düşünme göstermeleri için teşvik etmeleri/ motive etmeleri gerekir.</a:t>
            </a:r>
          </a:p>
          <a:p>
            <a:pPr>
              <a:lnSpc>
                <a:spcPct val="100000"/>
              </a:lnSpc>
            </a:pPr>
            <a:endParaRPr lang="tr-TR" dirty="0">
              <a:solidFill>
                <a:schemeClr val="tx1"/>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t>46</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171001"/>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85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332656"/>
            <a:ext cx="8784977" cy="976058"/>
          </a:xfrm>
        </p:spPr>
        <p:txBody>
          <a:bodyPr>
            <a:noAutofit/>
          </a:bodyPr>
          <a:lstStyle/>
          <a:p>
            <a:pPr algn="ctr"/>
            <a:r>
              <a:rPr lang="tr-TR" sz="2400" b="1" dirty="0">
                <a:solidFill>
                  <a:schemeClr val="accent1">
                    <a:lumMod val="75000"/>
                  </a:schemeClr>
                </a:solidFill>
                <a:latin typeface="Times New Roman" panose="02020603050405020304" pitchFamily="18" charset="0"/>
                <a:cs typeface="Times New Roman" panose="02020603050405020304" pitchFamily="18" charset="0"/>
              </a:rPr>
              <a:t>SINIF REHBERLİK ETKİNLİKLERİNİN UYGULANMASINDA DİKKAT EDİLMESİ GEREKEN NOKTALAR</a:t>
            </a:r>
            <a:endParaRPr lang="tr-TR" sz="2400" dirty="0">
              <a:solidFill>
                <a:schemeClr val="accent1">
                  <a:lumMod val="75000"/>
                </a:schemeClr>
              </a:solidFill>
            </a:endParaRPr>
          </a:p>
        </p:txBody>
      </p:sp>
      <p:sp>
        <p:nvSpPr>
          <p:cNvPr id="3" name="İçerik Yer Tutucusu 2"/>
          <p:cNvSpPr>
            <a:spLocks noGrp="1"/>
          </p:cNvSpPr>
          <p:nvPr>
            <p:ph idx="1"/>
          </p:nvPr>
        </p:nvSpPr>
        <p:spPr>
          <a:xfrm>
            <a:off x="359532" y="1437297"/>
            <a:ext cx="8424936" cy="4023360"/>
          </a:xfrm>
        </p:spPr>
        <p:txBody>
          <a:bodyPr>
            <a:normAutofit/>
          </a:bodyPr>
          <a:lstStyle/>
          <a:p>
            <a:pPr marL="0" indent="0">
              <a:buNone/>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None/>
            </a:pPr>
            <a:r>
              <a:rPr lang="tr-TR" dirty="0">
                <a:solidFill>
                  <a:schemeClr val="tx1"/>
                </a:solidFill>
                <a:latin typeface="Times New Roman" panose="02020603050405020304" pitchFamily="18" charset="0"/>
                <a:cs typeface="Times New Roman" panose="02020603050405020304" pitchFamily="18" charset="0"/>
              </a:rPr>
              <a:t>Bazı kazanım ifadeleri psikolojik danışma ve rehberlik alanına ilişkin özel kavramlar içerdiğinden, uygulayıcıların kazanım açıklamalarını ve program sözlüğünü incelemeleri gerekmektedir.</a:t>
            </a:r>
          </a:p>
          <a:p>
            <a:pPr marL="0" indent="0" algn="just">
              <a:buNone/>
            </a:pPr>
            <a:r>
              <a:rPr lang="tr-TR" dirty="0">
                <a:solidFill>
                  <a:schemeClr val="tx1"/>
                </a:solidFill>
                <a:latin typeface="Times New Roman" panose="02020603050405020304" pitchFamily="18" charset="0"/>
                <a:cs typeface="Times New Roman" panose="02020603050405020304" pitchFamily="18" charset="0"/>
              </a:rPr>
              <a:t>Sınıf Rehberlik Programı’nda okul rehberlik öğretmeni tarafından özellikle Uygulanması belirtilen kazanımlar açıklamalar bölümünde belirtilmiş, bu kazanımlar dışındaki diğer kazanımlara yönelik etkinlikler; okul öncesinde okul öncesi öğretmeni, ilkokulda sınıf öğretmeni, ortaokul ve liselerde sınıf rehber öğretmenleri tarafından uygulanacaktır.</a:t>
            </a:r>
          </a:p>
          <a:p>
            <a:pPr marL="0" indent="0">
              <a:buNone/>
            </a:pPr>
            <a:endParaRPr lang="tr-TR" dirty="0">
              <a:solidFill>
                <a:schemeClr val="tx1"/>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t>47</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297" y="4797152"/>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53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chemeClr val="accent2">
                    <a:lumMod val="75000"/>
                  </a:schemeClr>
                </a:solidFill>
                <a:latin typeface="Times New Roman" panose="02020603050405020304" pitchFamily="18" charset="0"/>
                <a:cs typeface="Times New Roman" panose="02020603050405020304" pitchFamily="18" charset="0"/>
              </a:rPr>
              <a:t>HESAP VERİLEBİLİRLİK</a:t>
            </a:r>
          </a:p>
        </p:txBody>
      </p:sp>
      <p:sp>
        <p:nvSpPr>
          <p:cNvPr id="3" name="İçerik Yer Tutucusu 2"/>
          <p:cNvSpPr>
            <a:spLocks noGrp="1"/>
          </p:cNvSpPr>
          <p:nvPr>
            <p:ph idx="1"/>
          </p:nvPr>
        </p:nvSpPr>
        <p:spPr/>
        <p:txBody>
          <a:bodyPr/>
          <a:lstStyle/>
          <a:p>
            <a:pPr>
              <a:lnSpc>
                <a:spcPct val="100000"/>
              </a:lnSpc>
            </a:pPr>
            <a:endParaRPr lang="tr-TR" dirty="0">
              <a:latin typeface="Times New Roman" panose="02020603050405020304" pitchFamily="18" charset="0"/>
              <a:cs typeface="Times New Roman" panose="02020603050405020304" pitchFamily="18" charset="0"/>
            </a:endParaRPr>
          </a:p>
          <a:p>
            <a:pPr>
              <a:lnSpc>
                <a:spcPct val="100000"/>
              </a:lnSpc>
            </a:pPr>
            <a:r>
              <a:rPr lang="tr-TR" dirty="0">
                <a:latin typeface="Times New Roman" panose="02020603050405020304" pitchFamily="18" charset="0"/>
                <a:cs typeface="Times New Roman" panose="02020603050405020304" pitchFamily="18" charset="0"/>
              </a:rPr>
              <a:t>Bunların yanı sıra her bir etkinlik için kazanım değerlendirmesi bölümü eklenerek kazanımın amaca hizmet edip etmediği belirlenmiştir. Bu bölüm ülkemiz psikolojik danışma ve rehberlik çalışmalarında hesap verilebilirlik için önemli bir gelişmedir.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48</a:t>
            </a:fld>
            <a:endParaRPr lang="tr-TR"/>
          </a:p>
        </p:txBody>
      </p:sp>
      <p:pic>
        <p:nvPicPr>
          <p:cNvPr id="5" name="Picture 2" descr="C:\Users\Aslihan ILHAN\Desktop\indir.png">
            <a:extLst>
              <a:ext uri="{FF2B5EF4-FFF2-40B4-BE49-F238E27FC236}">
                <a16:creationId xmlns:a16="http://schemas.microsoft.com/office/drawing/2014/main" id="{A0F224ED-279D-41BA-84DD-2ED531B13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344" y="5013176"/>
            <a:ext cx="1115616"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57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86605"/>
            <a:ext cx="8640960" cy="910148"/>
          </a:xfrm>
        </p:spPr>
        <p:txBody>
          <a:bodyPr>
            <a:normAutofit/>
          </a:bodyPr>
          <a:lstStyle/>
          <a:p>
            <a:pPr algn="ctr"/>
            <a:r>
              <a:rPr lang="tr-TR" sz="2400" b="1" dirty="0">
                <a:solidFill>
                  <a:schemeClr val="accent2"/>
                </a:solidFill>
                <a:latin typeface="Times New Roman" panose="02020603050405020304" pitchFamily="18" charset="0"/>
                <a:cs typeface="Times New Roman" panose="02020603050405020304" pitchFamily="18" charset="0"/>
              </a:rPr>
              <a:t>SINIF REHBERLİK HİZMETLERİNİN YÜRÜTÜLMESİ</a:t>
            </a:r>
          </a:p>
        </p:txBody>
      </p:sp>
      <p:sp>
        <p:nvSpPr>
          <p:cNvPr id="3" name="İçerik Yer Tutucusu 2"/>
          <p:cNvSpPr>
            <a:spLocks noGrp="1"/>
          </p:cNvSpPr>
          <p:nvPr>
            <p:ph idx="1"/>
          </p:nvPr>
        </p:nvSpPr>
        <p:spPr>
          <a:xfrm>
            <a:off x="590872" y="1931821"/>
            <a:ext cx="8229600" cy="4392488"/>
          </a:xfrm>
        </p:spPr>
        <p:txBody>
          <a:bodyPr>
            <a:normAutofit/>
          </a:bodyPr>
          <a:lstStyle/>
          <a:p>
            <a:pPr marL="0" indent="0" algn="just">
              <a:lnSpc>
                <a:spcPct val="100000"/>
              </a:lnSpc>
              <a:buNone/>
            </a:pPr>
            <a:r>
              <a:rPr lang="tr-TR" dirty="0">
                <a:solidFill>
                  <a:schemeClr val="tx1"/>
                </a:solidFill>
                <a:latin typeface="Times New Roman" panose="02020603050405020304" pitchFamily="18" charset="0"/>
                <a:cs typeface="Times New Roman" panose="02020603050405020304" pitchFamily="18" charset="0"/>
              </a:rPr>
              <a:t>Millî Eğitim Bakanlığı Rehberlik Ve Psikolojik Danışma Hizmetleri Yönetmeliği’nin sınıf rehber öğretmeninin görevleri başlıklı 23’üncü maddesinin a bendine göre; </a:t>
            </a:r>
            <a:r>
              <a:rPr lang="tr-TR" i="1" dirty="0">
                <a:solidFill>
                  <a:schemeClr val="tx1"/>
                </a:solidFill>
                <a:latin typeface="Times New Roman" panose="02020603050405020304" pitchFamily="18" charset="0"/>
                <a:cs typeface="Times New Roman" panose="02020603050405020304" pitchFamily="18" charset="0"/>
              </a:rPr>
              <a:t>sınıf/şube rehber öğretmeninin sınıf rehberlik planını okul rehberlik ve psikolojik danışma programı ile sınıf rehberlik programı çerçevesinde hazırlayarak en geç ekim ayının ikinci haftasında eğitim kurumu müdürüne onaylatması ve plan dâhilinde uygulamalarını gerçekleştirmesi gerekmektedir. </a:t>
            </a:r>
          </a:p>
        </p:txBody>
      </p:sp>
      <p:sp>
        <p:nvSpPr>
          <p:cNvPr id="5" name="Slayt Numarası Yer Tutucusu 4"/>
          <p:cNvSpPr>
            <a:spLocks noGrp="1"/>
          </p:cNvSpPr>
          <p:nvPr>
            <p:ph type="sldNum" sz="quarter" idx="12"/>
          </p:nvPr>
        </p:nvSpPr>
        <p:spPr/>
        <p:txBody>
          <a:bodyPr/>
          <a:lstStyle/>
          <a:p>
            <a:fld id="{F302176B-0E47-46AC-8F43-DAB4B8A37D06}" type="slidenum">
              <a:rPr lang="tr-TR" smtClean="0"/>
              <a:t>49</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344" y="5013176"/>
            <a:ext cx="1115616"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23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467544" y="116632"/>
            <a:ext cx="8142697" cy="12241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tr-TR" sz="3600" b="1" dirty="0">
                <a:solidFill>
                  <a:schemeClr val="accent1">
                    <a:lumMod val="75000"/>
                  </a:schemeClr>
                </a:solidFill>
                <a:latin typeface="Times New Roman" panose="02020603050405020304" pitchFamily="18" charset="0"/>
                <a:cs typeface="Times New Roman" panose="02020603050405020304" pitchFamily="18" charset="0"/>
              </a:rPr>
              <a:t>PROGRAMIN HAZIRLANMA SÜRECİ</a:t>
            </a:r>
            <a:br>
              <a:rPr lang="tr-TR" sz="3600" b="1" dirty="0"/>
            </a:br>
            <a:r>
              <a:rPr lang="tr-TR" sz="2800" b="1" dirty="0">
                <a:solidFill>
                  <a:schemeClr val="bg1"/>
                </a:solidFill>
                <a:cs typeface="Times New Roman" panose="02020603050405020304" pitchFamily="18" charset="0"/>
              </a:rPr>
              <a:t>SINIF REHBERLİK PROGRAMININ HAZIRLANMASI SÜRECİ</a:t>
            </a:r>
            <a:br>
              <a:rPr lang="tr-TR" sz="2800" b="1" dirty="0">
                <a:latin typeface="Times New Roman" panose="02020603050405020304" pitchFamily="18" charset="0"/>
                <a:cs typeface="Times New Roman" panose="02020603050405020304" pitchFamily="18" charset="0"/>
              </a:rPr>
            </a:br>
            <a:br>
              <a:rPr lang="tr-TR" sz="2800" b="1"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27784540"/>
              </p:ext>
            </p:extLst>
          </p:nvPr>
        </p:nvGraphicFramePr>
        <p:xfrm>
          <a:off x="1907704" y="1916832"/>
          <a:ext cx="5760640"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pic>
        <p:nvPicPr>
          <p:cNvPr id="6" name="Picture 2" descr="C:\Users\Aslihan ILHAN\Desktop\indi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5013176"/>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25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08" y="646644"/>
            <a:ext cx="8856984" cy="766131"/>
          </a:xfrm>
        </p:spPr>
        <p:txBody>
          <a:bodyPr>
            <a:normAutofit/>
          </a:bodyPr>
          <a:lstStyle/>
          <a:p>
            <a:pPr algn="ctr"/>
            <a:r>
              <a:rPr lang="tr-TR" sz="2400" b="1" dirty="0">
                <a:solidFill>
                  <a:schemeClr val="accent2"/>
                </a:solidFill>
                <a:latin typeface="Times New Roman" panose="02020603050405020304" pitchFamily="18" charset="0"/>
                <a:cs typeface="Times New Roman" panose="02020603050405020304" pitchFamily="18" charset="0"/>
              </a:rPr>
              <a:t>SINIF REHBERLİK HİZMETLERİNİN YÜRÜTÜLMESİ</a:t>
            </a:r>
          </a:p>
        </p:txBody>
      </p:sp>
      <p:sp>
        <p:nvSpPr>
          <p:cNvPr id="3" name="İçerik Yer Tutucusu 2"/>
          <p:cNvSpPr>
            <a:spLocks noGrp="1"/>
          </p:cNvSpPr>
          <p:nvPr>
            <p:ph idx="1"/>
          </p:nvPr>
        </p:nvSpPr>
        <p:spPr>
          <a:xfrm>
            <a:off x="467544" y="1916831"/>
            <a:ext cx="8208912" cy="4392489"/>
          </a:xfrm>
        </p:spPr>
        <p:txBody>
          <a:bodyPr>
            <a:normAutofit fontScale="32500" lnSpcReduction="20000"/>
          </a:bodyPr>
          <a:lstStyle/>
          <a:p>
            <a:pPr marL="0" indent="0" algn="just">
              <a:lnSpc>
                <a:spcPct val="120000"/>
              </a:lnSpc>
              <a:buNone/>
            </a:pPr>
            <a:r>
              <a:rPr lang="tr-TR" sz="6000" dirty="0">
                <a:solidFill>
                  <a:schemeClr val="tx1"/>
                </a:solidFill>
                <a:latin typeface="Times New Roman" panose="02020603050405020304" pitchFamily="18" charset="0"/>
                <a:cs typeface="Times New Roman" panose="02020603050405020304" pitchFamily="18" charset="0"/>
              </a:rPr>
              <a:t>Ayrıca Millî Eğitim Bakanlığı Yönetici ve Öğretmenlerinin Ders Ve Ek Ders Saatlerine İlişkin Karar’ın 6. maddesinin 5. fıkrasında </a:t>
            </a:r>
            <a:r>
              <a:rPr lang="tr-TR" sz="6000" i="1" dirty="0">
                <a:solidFill>
                  <a:schemeClr val="tx1"/>
                </a:solidFill>
                <a:latin typeface="Times New Roman" panose="02020603050405020304" pitchFamily="18" charset="0"/>
                <a:cs typeface="Times New Roman" panose="02020603050405020304" pitchFamily="18" charset="0"/>
              </a:rPr>
              <a:t>“Okul öncesi ve sınıf öğretmenleri ile bölüm, atölye ve laboratuvar şefliği görevi verilen öğretmenler hariç olmak üzere, örgün eğitim kurumlarında ilgili mevzuatında belirtilen sosyal etkinlik faaliyetlerinde danışman öğretmen olarak görevlendirilen öğretmenler ile sınıf veya şube sorumluluğu verilen sınıf/şube rehber öğretmenlerinin bu görevlerinin haftada 2 saati ek ders görevi sayılır. Bu dersler, ders dağıtım çizelgesinde “Öğrenci Sosyal ve Kişilik Hizmetleri</a:t>
            </a:r>
            <a:r>
              <a:rPr lang="tr-TR" sz="6000" dirty="0">
                <a:solidFill>
                  <a:schemeClr val="tx1"/>
                </a:solidFill>
                <a:latin typeface="Times New Roman" panose="02020603050405020304" pitchFamily="18" charset="0"/>
                <a:cs typeface="Times New Roman" panose="02020603050405020304" pitchFamily="18" charset="0"/>
              </a:rPr>
              <a:t>” adıyla gösterilir. Bu kapsamda aynı kişiye hem danışman öğretmenlik hem de sınıf/şube rehber öğretmenliği görevi verilmesi hâlinde sadece bir görev için ek ders ücreti ödenir.” denmektedir. </a:t>
            </a:r>
            <a:endParaRPr lang="tr-TR" dirty="0">
              <a:solidFill>
                <a:schemeClr val="tx1"/>
              </a:solidFill>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t>50</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251" y="5157192"/>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369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86605"/>
            <a:ext cx="8856984" cy="910148"/>
          </a:xfrm>
        </p:spPr>
        <p:txBody>
          <a:bodyPr>
            <a:normAutofit/>
          </a:bodyPr>
          <a:lstStyle/>
          <a:p>
            <a:pPr algn="ctr"/>
            <a:r>
              <a:rPr lang="tr-TR" sz="2400" b="1" dirty="0">
                <a:solidFill>
                  <a:schemeClr val="accent2"/>
                </a:solidFill>
                <a:latin typeface="Times New Roman" panose="02020603050405020304" pitchFamily="18" charset="0"/>
                <a:cs typeface="Times New Roman" panose="02020603050405020304" pitchFamily="18" charset="0"/>
              </a:rPr>
              <a:t>SINIF REHBERLİK HİZMETLERİNİN YÜRÜTÜLMESİ</a:t>
            </a:r>
          </a:p>
        </p:txBody>
      </p:sp>
      <p:sp>
        <p:nvSpPr>
          <p:cNvPr id="3" name="İçerik Yer Tutucusu 2"/>
          <p:cNvSpPr>
            <a:spLocks noGrp="1"/>
          </p:cNvSpPr>
          <p:nvPr>
            <p:ph idx="1"/>
          </p:nvPr>
        </p:nvSpPr>
        <p:spPr>
          <a:xfrm>
            <a:off x="480060" y="2060848"/>
            <a:ext cx="7929303" cy="2952328"/>
          </a:xfrm>
        </p:spPr>
        <p:txBody>
          <a:bodyPr>
            <a:normAutofit fontScale="47500" lnSpcReduction="20000"/>
          </a:bodyPr>
          <a:lstStyle/>
          <a:p>
            <a:pPr marL="0" indent="0" algn="just">
              <a:lnSpc>
                <a:spcPct val="120000"/>
              </a:lnSpc>
              <a:buNone/>
            </a:pPr>
            <a:r>
              <a:rPr lang="tr-TR" sz="4400" dirty="0">
                <a:solidFill>
                  <a:schemeClr val="tx1"/>
                </a:solidFill>
                <a:latin typeface="Times New Roman" panose="02020603050405020304" pitchFamily="18" charset="0"/>
                <a:cs typeface="Times New Roman" panose="02020603050405020304" pitchFamily="18" charset="0"/>
              </a:rPr>
              <a:t>Söz konusu mevzuat hükümleri doğrultusunda haftalık ders çizelgelerinde rehberlik ders saatinin olup olmadığına bakılmaksızın şube/sınıf rehberlik hizmetleri okullarımızda yürütülmektedir. Bu kapsamda okul öncesinden ortaöğretimin son sınıfına kadar her sınıf seviyesi için sınıf rehberlik hizmetlerinin planlanmasında Talim ve Terbiye Kurulu kararı ile kabul edilmiş Sınıf Rehberlik Programı’nın esas alınması gerekmektedir. </a:t>
            </a:r>
          </a:p>
          <a:p>
            <a:endParaRPr lang="tr-TR" dirty="0">
              <a:solidFill>
                <a:schemeClr val="tx1"/>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t>51</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37" y="4900554"/>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369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91689" y="908720"/>
            <a:ext cx="8208912" cy="2160240"/>
          </a:xfrm>
        </p:spPr>
        <p:txBody>
          <a:bodyPr>
            <a:noAutofit/>
          </a:bodyPr>
          <a:lstStyle/>
          <a:p>
            <a:pPr marL="0" indent="0" algn="ctr">
              <a:buNone/>
            </a:pPr>
            <a:r>
              <a:rPr lang="tr-TR" sz="3600" dirty="0">
                <a:latin typeface="Times New Roman" panose="02020603050405020304" pitchFamily="18" charset="0"/>
                <a:cs typeface="Times New Roman" panose="02020603050405020304" pitchFamily="18" charset="0"/>
              </a:rPr>
              <a:t>KATILIMINIZ İÇİN TEŞEKKÜR EDERİZ</a:t>
            </a:r>
          </a:p>
        </p:txBody>
      </p:sp>
      <p:sp>
        <p:nvSpPr>
          <p:cNvPr id="5" name="Slayt Numarası Yer Tutucusu 4"/>
          <p:cNvSpPr>
            <a:spLocks noGrp="1"/>
          </p:cNvSpPr>
          <p:nvPr>
            <p:ph type="sldNum" sz="quarter" idx="12"/>
          </p:nvPr>
        </p:nvSpPr>
        <p:spPr/>
        <p:txBody>
          <a:bodyPr/>
          <a:lstStyle/>
          <a:p>
            <a:fld id="{F302176B-0E47-46AC-8F43-DAB4B8A37D06}" type="slidenum">
              <a:rPr lang="tr-TR" smtClean="0"/>
              <a:t>52</a:t>
            </a:fld>
            <a:endParaRPr lang="tr-T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5184"/>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im">
            <a:extLst>
              <a:ext uri="{FF2B5EF4-FFF2-40B4-BE49-F238E27FC236}">
                <a16:creationId xmlns:a16="http://schemas.microsoft.com/office/drawing/2014/main" id="{3167EE49-D695-4011-B865-126739FD0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770" y="1941799"/>
            <a:ext cx="4140460" cy="414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76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404664"/>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SINIF REHBERLİK PROGRAMININ ÖZELLİKLERİ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4" name="3 Dikdörtgen"/>
          <p:cNvSpPr/>
          <p:nvPr/>
        </p:nvSpPr>
        <p:spPr>
          <a:xfrm>
            <a:off x="251520" y="1515715"/>
            <a:ext cx="8640960" cy="2308324"/>
          </a:xfrm>
          <a:prstGeom prst="rect">
            <a:avLst/>
          </a:prstGeom>
        </p:spPr>
        <p:txBody>
          <a:bodyPr wrap="square">
            <a:spAutoFit/>
          </a:bodyPr>
          <a:lstStyle/>
          <a:p>
            <a:pPr algn="just">
              <a:buFont typeface="Wingdings" pitchFamily="2" charset="2"/>
              <a:buChar char="Ø"/>
            </a:pPr>
            <a:r>
              <a:rPr lang="tr-TR" dirty="0"/>
              <a:t> </a:t>
            </a:r>
            <a:r>
              <a:rPr lang="tr-TR" dirty="0">
                <a:latin typeface="Times New Roman" panose="02020603050405020304" pitchFamily="18" charset="0"/>
                <a:cs typeface="Times New Roman" panose="02020603050405020304" pitchFamily="18" charset="0"/>
              </a:rPr>
              <a:t>Programda tek bir modele dayanmak yerine özellikle gelişimsel, yeterlik, güç temelli, problem odaklı ve kültürel farklılıkları dikkate alan kapsayıcı bir yaklaşım benimsenmiştir.</a:t>
            </a:r>
          </a:p>
          <a:p>
            <a:pPr algn="just">
              <a:buFont typeface="Wingdings" pitchFamily="2" charset="2"/>
              <a:buChar char="Ø"/>
            </a:pPr>
            <a:r>
              <a:rPr lang="tr-TR"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Akademik, kariyer ve sosyal duygusal </a:t>
            </a:r>
            <a:r>
              <a:rPr lang="tr-TR" dirty="0">
                <a:latin typeface="Times New Roman" panose="02020603050405020304" pitchFamily="18" charset="0"/>
                <a:cs typeface="Times New Roman" panose="02020603050405020304" pitchFamily="18" charset="0"/>
              </a:rPr>
              <a:t>olmak üzere üç temel gelişim alanı belirlenmiştir. Bu gelişim alanlarına ait kazanım ifadeleri birbirinden ayrı olmakla birlikte birbirini destekleyecek şekilde yazılmıştır.</a:t>
            </a:r>
          </a:p>
          <a:p>
            <a:pPr algn="just">
              <a:buFont typeface="Wingdings" pitchFamily="2" charset="2"/>
              <a:buChar char="Ø"/>
            </a:pPr>
            <a:r>
              <a:rPr lang="tr-TR" dirty="0">
                <a:latin typeface="Times New Roman" panose="02020603050405020304" pitchFamily="18" charset="0"/>
                <a:cs typeface="Times New Roman" panose="02020603050405020304" pitchFamily="18" charset="0"/>
              </a:rPr>
              <a:t> Gelişim alanlarına ilişkin </a:t>
            </a:r>
            <a:r>
              <a:rPr lang="tr-TR" b="1" u="sng" dirty="0">
                <a:latin typeface="Times New Roman" panose="02020603050405020304" pitchFamily="18" charset="0"/>
                <a:cs typeface="Times New Roman" panose="02020603050405020304" pitchFamily="18" charset="0"/>
              </a:rPr>
              <a:t>yeterlik</a:t>
            </a:r>
            <a:r>
              <a:rPr lang="tr-TR" dirty="0">
                <a:latin typeface="Times New Roman" panose="02020603050405020304" pitchFamily="18" charset="0"/>
                <a:cs typeface="Times New Roman" panose="02020603050405020304" pitchFamily="18" charset="0"/>
              </a:rPr>
              <a:t> alanları çeşitlendirilmiş ve açık bir şekilde belirlenmiştir. Yeterlikler ve </a:t>
            </a:r>
            <a:r>
              <a:rPr lang="tr-TR" b="1" u="sng" dirty="0">
                <a:latin typeface="Times New Roman" panose="02020603050405020304" pitchFamily="18" charset="0"/>
                <a:cs typeface="Times New Roman" panose="02020603050405020304" pitchFamily="18" charset="0"/>
              </a:rPr>
              <a:t>kazanımlar; </a:t>
            </a:r>
            <a:r>
              <a:rPr lang="tr-TR" dirty="0">
                <a:latin typeface="Times New Roman" panose="02020603050405020304" pitchFamily="18" charset="0"/>
                <a:cs typeface="Times New Roman" panose="02020603050405020304" pitchFamily="18" charset="0"/>
              </a:rPr>
              <a:t>öğrencilerin yaşları, zihinsel, sosyal duygusal ve fiziksel gelişimleri ile gelişim görevleri dikkate alınarak hazırlanmıştır.</a:t>
            </a: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085184"/>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37620447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9036496" cy="1008112"/>
          </a:xfrm>
        </p:spPr>
        <p:txBody>
          <a:bodyPr>
            <a:normAutofit/>
          </a:bodyPr>
          <a:lstStyle/>
          <a:p>
            <a:pPr marL="257175" indent="-257175" algn="ctr">
              <a:spcBef>
                <a:spcPct val="20000"/>
              </a:spcBef>
              <a:defRPr/>
            </a:pPr>
            <a:r>
              <a:rPr lang="tr-TR" altLang="tr-TR" sz="2800" b="1" dirty="0">
                <a:solidFill>
                  <a:schemeClr val="accent1">
                    <a:lumMod val="75000"/>
                  </a:schemeClr>
                </a:solidFill>
                <a:latin typeface="Times New Roman" panose="02020603050405020304" pitchFamily="18" charset="0"/>
                <a:ea typeface="+mn-ea"/>
                <a:cs typeface="Times New Roman" panose="02020603050405020304" pitchFamily="18" charset="0"/>
              </a:rPr>
              <a:t>               SINIF REHBERLİK PROGRAMINDA TEMEL              GELİŞİM ALANLARI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51570" y="1900262"/>
            <a:ext cx="7245749" cy="3912468"/>
          </a:xfrm>
        </p:spPr>
        <p:txBody>
          <a:bodyPr>
            <a:normAutofit fontScale="85000" lnSpcReduction="20000"/>
          </a:bodyPr>
          <a:lstStyle/>
          <a:p>
            <a:pPr algn="just" eaLnBrk="1" hangingPunct="1">
              <a:lnSpc>
                <a:spcPct val="120000"/>
              </a:lnSpc>
              <a:buFont typeface="Wingdings" panose="05000000000000000000" pitchFamily="2" charset="2"/>
              <a:buChar char="q"/>
              <a:defRPr/>
            </a:pPr>
            <a:r>
              <a:rPr lang="tr-TR" altLang="tr-TR" sz="2200" dirty="0">
                <a:solidFill>
                  <a:srgbClr val="000000"/>
                </a:solidFill>
                <a:latin typeface="Times New Roman" panose="02020603050405020304" pitchFamily="18" charset="0"/>
                <a:cs typeface="Times New Roman" panose="02020603050405020304" pitchFamily="18" charset="0"/>
              </a:rPr>
              <a:t>Akademik Gelişim</a:t>
            </a:r>
          </a:p>
          <a:p>
            <a:pPr algn="just" eaLnBrk="1" hangingPunct="1">
              <a:lnSpc>
                <a:spcPct val="120000"/>
              </a:lnSpc>
              <a:buFont typeface="Wingdings" panose="05000000000000000000" pitchFamily="2" charset="2"/>
              <a:buChar char="q"/>
              <a:defRPr/>
            </a:pPr>
            <a:r>
              <a:rPr lang="tr-TR" altLang="tr-TR" sz="2200" dirty="0">
                <a:solidFill>
                  <a:srgbClr val="000000"/>
                </a:solidFill>
                <a:latin typeface="Times New Roman" panose="02020603050405020304" pitchFamily="18" charset="0"/>
                <a:cs typeface="Times New Roman" panose="02020603050405020304" pitchFamily="18" charset="0"/>
              </a:rPr>
              <a:t>Kariyer Gelişimi</a:t>
            </a:r>
          </a:p>
          <a:p>
            <a:pPr algn="just" eaLnBrk="1" hangingPunct="1">
              <a:lnSpc>
                <a:spcPct val="120000"/>
              </a:lnSpc>
              <a:buFont typeface="Wingdings" panose="05000000000000000000" pitchFamily="2" charset="2"/>
              <a:buChar char="q"/>
              <a:defRPr/>
            </a:pPr>
            <a:r>
              <a:rPr lang="tr-TR" altLang="tr-TR" sz="2200" dirty="0">
                <a:solidFill>
                  <a:srgbClr val="000000"/>
                </a:solidFill>
                <a:latin typeface="Times New Roman" panose="02020603050405020304" pitchFamily="18" charset="0"/>
                <a:cs typeface="Times New Roman" panose="02020603050405020304" pitchFamily="18" charset="0"/>
              </a:rPr>
              <a:t>Sosyal Duygusal Gelişim </a:t>
            </a:r>
          </a:p>
          <a:p>
            <a:pPr marL="0" indent="0" algn="just">
              <a:lnSpc>
                <a:spcPct val="120000"/>
              </a:lnSpc>
              <a:buNone/>
              <a:defRPr/>
            </a:pPr>
            <a:r>
              <a:rPr lang="tr-TR" altLang="tr-TR" sz="2200" dirty="0">
                <a:solidFill>
                  <a:srgbClr val="000000"/>
                </a:solidFill>
                <a:latin typeface="Times New Roman" panose="02020603050405020304" pitchFamily="18" charset="0"/>
                <a:cs typeface="Times New Roman" panose="02020603050405020304" pitchFamily="18" charset="0"/>
              </a:rPr>
              <a:t>    </a:t>
            </a:r>
          </a:p>
          <a:p>
            <a:pPr marL="0" indent="0" algn="just">
              <a:lnSpc>
                <a:spcPct val="120000"/>
              </a:lnSpc>
              <a:buNone/>
              <a:defRPr/>
            </a:pPr>
            <a:r>
              <a:rPr lang="tr-TR" altLang="tr-TR" sz="2200" dirty="0">
                <a:solidFill>
                  <a:srgbClr val="000000"/>
                </a:solidFill>
                <a:latin typeface="Times New Roman" panose="02020603050405020304" pitchFamily="18" charset="0"/>
                <a:cs typeface="Times New Roman" panose="02020603050405020304" pitchFamily="18" charset="0"/>
              </a:rPr>
              <a:t>                      </a:t>
            </a:r>
            <a:r>
              <a:rPr lang="tr-TR" altLang="tr-TR" sz="2200" dirty="0">
                <a:solidFill>
                  <a:srgbClr val="FF0000"/>
                </a:solidFill>
                <a:latin typeface="Times New Roman" panose="02020603050405020304" pitchFamily="18" charset="0"/>
                <a:cs typeface="Times New Roman" panose="02020603050405020304" pitchFamily="18" charset="0"/>
              </a:rPr>
              <a:t>Bu Üç Temel Gelişim Alanı;</a:t>
            </a:r>
          </a:p>
          <a:p>
            <a:pPr marL="0" indent="0" algn="just" eaLnBrk="1" hangingPunct="1">
              <a:lnSpc>
                <a:spcPct val="70000"/>
              </a:lnSpc>
              <a:buNone/>
              <a:defRPr/>
            </a:pPr>
            <a:r>
              <a:rPr lang="tr-TR" altLang="tr-TR" sz="2200" dirty="0">
                <a:solidFill>
                  <a:srgbClr val="000000"/>
                </a:solidFill>
                <a:latin typeface="Times New Roman" panose="02020603050405020304" pitchFamily="18" charset="0"/>
                <a:cs typeface="Times New Roman" panose="02020603050405020304" pitchFamily="18" charset="0"/>
              </a:rPr>
              <a:t>		* Bir bütündür.</a:t>
            </a:r>
          </a:p>
          <a:p>
            <a:pPr marL="0" indent="0" algn="just" eaLnBrk="1" hangingPunct="1">
              <a:lnSpc>
                <a:spcPct val="70000"/>
              </a:lnSpc>
              <a:buNone/>
              <a:defRPr/>
            </a:pPr>
            <a:r>
              <a:rPr lang="tr-TR" altLang="tr-TR" sz="2200" dirty="0">
                <a:solidFill>
                  <a:srgbClr val="000000"/>
                </a:solidFill>
                <a:latin typeface="Times New Roman" panose="02020603050405020304" pitchFamily="18" charset="0"/>
                <a:cs typeface="Times New Roman" panose="02020603050405020304" pitchFamily="18" charset="0"/>
              </a:rPr>
              <a:t>		* İç içedir. </a:t>
            </a:r>
          </a:p>
          <a:p>
            <a:pPr marL="0" indent="0" algn="just" eaLnBrk="1" hangingPunct="1">
              <a:lnSpc>
                <a:spcPct val="70000"/>
              </a:lnSpc>
              <a:buNone/>
              <a:defRPr/>
            </a:pPr>
            <a:r>
              <a:rPr lang="tr-TR" altLang="tr-TR" sz="2200" dirty="0">
                <a:solidFill>
                  <a:srgbClr val="000000"/>
                </a:solidFill>
                <a:latin typeface="Times New Roman" panose="02020603050405020304" pitchFamily="18" charset="0"/>
                <a:cs typeface="Times New Roman" panose="02020603050405020304" pitchFamily="18" charset="0"/>
              </a:rPr>
              <a:t>		* Birbiriyle ilişkilidir.</a:t>
            </a:r>
          </a:p>
          <a:p>
            <a:pPr marL="0" indent="0" algn="just" eaLnBrk="1" hangingPunct="1">
              <a:lnSpc>
                <a:spcPct val="70000"/>
              </a:lnSpc>
              <a:buNone/>
              <a:defRPr/>
            </a:pPr>
            <a:r>
              <a:rPr lang="tr-TR" altLang="tr-TR" sz="2200" dirty="0">
                <a:solidFill>
                  <a:srgbClr val="000000"/>
                </a:solidFill>
                <a:latin typeface="Times New Roman" panose="02020603050405020304" pitchFamily="18" charset="0"/>
                <a:cs typeface="Times New Roman" panose="02020603050405020304" pitchFamily="18" charset="0"/>
              </a:rPr>
              <a:t>		* Birbirini etkiler.</a:t>
            </a:r>
          </a:p>
          <a:p>
            <a:pPr marL="0" indent="0" algn="just" eaLnBrk="1" hangingPunct="1">
              <a:lnSpc>
                <a:spcPct val="70000"/>
              </a:lnSpc>
              <a:buNone/>
              <a:defRPr/>
            </a:pPr>
            <a:r>
              <a:rPr lang="tr-TR" altLang="tr-TR" sz="2200" dirty="0">
                <a:solidFill>
                  <a:srgbClr val="000000"/>
                </a:solidFill>
                <a:latin typeface="Times New Roman" panose="02020603050405020304" pitchFamily="18" charset="0"/>
                <a:cs typeface="Times New Roman" panose="02020603050405020304" pitchFamily="18" charset="0"/>
              </a:rPr>
              <a:t>		* Üçü de önemlidir.</a:t>
            </a:r>
          </a:p>
          <a:p>
            <a:pPr>
              <a:defRPr/>
            </a:pP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7</a:t>
            </a:fld>
            <a:endParaRPr lang="tr-TR"/>
          </a:p>
        </p:txBody>
      </p:sp>
      <p:pic>
        <p:nvPicPr>
          <p:cNvPr id="5124"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604" y="2137160"/>
            <a:ext cx="3704406" cy="331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slihan ILHAN\Desktop\indi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01208"/>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84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222" y="276730"/>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SINIF REHBERLİK PROGRAMININ ÖZELLİKLERİ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4" name="3 Dikdörtgen"/>
          <p:cNvSpPr/>
          <p:nvPr/>
        </p:nvSpPr>
        <p:spPr>
          <a:xfrm>
            <a:off x="611560" y="1174607"/>
            <a:ext cx="7920880" cy="2739211"/>
          </a:xfrm>
          <a:prstGeom prst="rect">
            <a:avLst/>
          </a:prstGeom>
        </p:spPr>
        <p:txBody>
          <a:bodyPr wrap="square">
            <a:spAutoFit/>
          </a:bodyPr>
          <a:lstStyle/>
          <a:p>
            <a:pPr algn="just">
              <a:buFont typeface="Wingdings" pitchFamily="2" charset="2"/>
              <a:buChar char="Ø"/>
            </a:pPr>
            <a:r>
              <a:rPr lang="tr-TR" dirty="0"/>
              <a:t> </a:t>
            </a:r>
            <a:r>
              <a:rPr lang="tr-TR" sz="2000" b="1" i="1" dirty="0">
                <a:latin typeface="Times New Roman" panose="02020603050405020304" pitchFamily="18" charset="0"/>
                <a:cs typeface="Times New Roman" panose="02020603050405020304" pitchFamily="18" charset="0"/>
              </a:rPr>
              <a:t>Akademik gelişim alanında</a:t>
            </a:r>
            <a:r>
              <a:rPr lang="tr-TR" sz="2000" b="1" dirty="0">
                <a:latin typeface="Times New Roman" panose="02020603050405020304" pitchFamily="18" charset="0"/>
                <a:cs typeface="Times New Roman" panose="02020603050405020304" pitchFamily="18" charset="0"/>
              </a:rPr>
              <a:t>, hayat boyu gelişim ve değişim anlayışından hareketle öğrencilerin kendi öğrenmelerinin sorumluluğunu alması, akademik anlayış geliştirmeleri, akademik çalışmalarında öz düzenleme becerilerini kazanmaları amaçlanmaktadır</a:t>
            </a:r>
            <a:r>
              <a:rPr lang="tr-TR" sz="2000" dirty="0">
                <a:latin typeface="Times New Roman" panose="02020603050405020304" pitchFamily="18" charset="0"/>
                <a:cs typeface="Times New Roman" panose="02020603050405020304" pitchFamily="18" charset="0"/>
              </a:rPr>
              <a:t>. </a:t>
            </a:r>
          </a:p>
          <a:p>
            <a:pPr algn="just">
              <a:buFont typeface="Wingdings" pitchFamily="2" charset="2"/>
              <a:buChar char="Ø"/>
            </a:pPr>
            <a:r>
              <a:rPr lang="tr-TR" dirty="0">
                <a:latin typeface="Times New Roman" panose="02020603050405020304" pitchFamily="18" charset="0"/>
                <a:cs typeface="Times New Roman" panose="02020603050405020304" pitchFamily="18" charset="0"/>
              </a:rPr>
              <a:t>Bu kapsamda öğrencilerin okula aidiyet geliştirmeleri, akademik gelişimleri ile ilgili öz değerlendirme yaparak gelişimlerini destekleyebilecek planlamalar yapabilmeleri, eğitsel başarıya götürecek kendilerine uygun öğrenme stillerini ve stratejilerini, zaman yönetimi becerilerini geliştirmeleri önemli görülmüştür.</a:t>
            </a:r>
          </a:p>
        </p:txBody>
      </p:sp>
      <p:pic>
        <p:nvPicPr>
          <p:cNvPr id="6"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180" y="4653136"/>
            <a:ext cx="1331640" cy="1331640"/>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3690904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260648"/>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SINIF REHBERLİK PROGRAMININ ÖZELLİKLERİ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4" name="3 Dikdörtgen"/>
          <p:cNvSpPr/>
          <p:nvPr/>
        </p:nvSpPr>
        <p:spPr>
          <a:xfrm>
            <a:off x="251520" y="1700808"/>
            <a:ext cx="8640959" cy="2708434"/>
          </a:xfrm>
          <a:prstGeom prst="rect">
            <a:avLst/>
          </a:prstGeom>
        </p:spPr>
        <p:txBody>
          <a:bodyPr wrap="square">
            <a:spAutoFit/>
          </a:bodyPr>
          <a:lstStyle/>
          <a:p>
            <a:pPr algn="just">
              <a:buFont typeface="Wingdings" pitchFamily="2" charset="2"/>
              <a:buChar char="Ø"/>
            </a:pPr>
            <a:r>
              <a:rPr lang="tr-TR" dirty="0"/>
              <a:t> </a:t>
            </a:r>
            <a:r>
              <a:rPr lang="tr-TR" sz="2000" b="1" i="1" u="sng" dirty="0">
                <a:latin typeface="Times New Roman" panose="02020603050405020304" pitchFamily="18" charset="0"/>
                <a:cs typeface="Times New Roman" panose="02020603050405020304" pitchFamily="18" charset="0"/>
              </a:rPr>
              <a:t>Kariyer gelişim alanında</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içinde bulunduğumuz dijital çağda mesleklerin hızlı ve sürekli olarak değiştiği fikrinden hareketle öğrencilerin mesleklerin değişebileceği ve gelişebileceği anlayışını kazanmaları ve kendi kariyer planlarını bu anlayışa dayanarak geliştirmeleri benimsenmiştir. </a:t>
            </a:r>
            <a:r>
              <a:rPr lang="tr-TR" dirty="0">
                <a:latin typeface="Times New Roman" panose="02020603050405020304" pitchFamily="18" charset="0"/>
                <a:cs typeface="Times New Roman" panose="02020603050405020304" pitchFamily="18" charset="0"/>
              </a:rPr>
              <a:t>Bu kapsamda, öğrencilerin kariyer seçimi açısından kendini tanıması, mesleki bilgi kaynaklarından güvenilir olan ve olmayanları ayırt etmesi, çalışma ve üretmenin bireyin gelişimine katkısına inanması ve kendine uygun kariyer kararını vermesi önemli görülmüştür.</a:t>
            </a:r>
          </a:p>
          <a:p>
            <a:pPr algn="just">
              <a:buFont typeface="Wingdings" pitchFamily="2" charset="2"/>
              <a:buChar char="Ø"/>
            </a:pP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6" y="5301208"/>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5237043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1125</TotalTime>
  <Words>3067</Words>
  <Application>Microsoft Office PowerPoint</Application>
  <PresentationFormat>Ekran Gösterisi (4:3)</PresentationFormat>
  <Paragraphs>298</Paragraphs>
  <Slides>52</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52</vt:i4>
      </vt:variant>
    </vt:vector>
  </HeadingPairs>
  <TitlesOfParts>
    <vt:vector size="58" baseType="lpstr">
      <vt:lpstr>Calibri</vt:lpstr>
      <vt:lpstr>Calibri Light</vt:lpstr>
      <vt:lpstr>Comic Sans MS</vt:lpstr>
      <vt:lpstr>Times New Roman</vt:lpstr>
      <vt:lpstr>Wingdings</vt:lpstr>
      <vt:lpstr>Geçmişe bakış</vt:lpstr>
      <vt:lpstr>SINIF REHBERLİK PROGRAMI </vt:lpstr>
      <vt:lpstr>PowerPoint Sunusu</vt:lpstr>
      <vt:lpstr>AMAÇ</vt:lpstr>
      <vt:lpstr>PROGRAM İLE AŞAĞIDAKİ GENEL AMAÇLARA ULAŞILMASI HEDEFLENMEKTEDİR</vt:lpstr>
      <vt:lpstr>PROGRAMIN HAZIRLANMA SÜRECİ SINIF REHBERLİK PROGRAMININ HAZIRLANMASI SÜRECİ  </vt:lpstr>
      <vt:lpstr>PowerPoint Sunusu</vt:lpstr>
      <vt:lpstr>               SINIF REHBERLİK PROGRAMINDA TEMEL              GELİŞİM ALANLARI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SRP DEĞERLER VE KARAKTER GÜÇLERİ  </vt:lpstr>
      <vt:lpstr>SRP KAZANIMLARI</vt:lpstr>
      <vt:lpstr>PowerPoint Sunusu</vt:lpstr>
      <vt:lpstr>PowerPoint Sunusu</vt:lpstr>
      <vt:lpstr>PowerPoint Sunusu</vt:lpstr>
      <vt:lpstr>PowerPoint Sunusu</vt:lpstr>
      <vt:lpstr>PowerPoint Sunusu</vt:lpstr>
      <vt:lpstr>PowerPoint Sunusu</vt:lpstr>
      <vt:lpstr>Sınıf Rehberlik Programlarının uygulanması sürecinde kullanılacak, öğretmenlere yol gösterici sınıf rehberlik etkinlik örneklerinin hazırlanması ihtiyacı ortaya çıkmıştır.   Bu kapsamda Sınıf Rehberlik Programı’nda yer alan her bir kazanım için ikişer örnek etkinlik geliştirilmiş ve Sınıf Rehberlik Etkinlikleri Seti oluşturulmuştur.  </vt:lpstr>
      <vt:lpstr>ETKİNLİKLERDEKİ TEMEL HEDEF</vt:lpstr>
      <vt:lpstr>SINIF REHBERLİK ETKİNLİKLERİ SETİ OLUŞTURULDU</vt:lpstr>
      <vt:lpstr>ETKİNLİK KİTAPLARDA</vt:lpstr>
      <vt:lpstr> DİJİTAL SINIF REHBERLİK ETKİNLİKLERİ PLATFORMU DİSREP</vt:lpstr>
      <vt:lpstr>DİJİTAL SINIF REHBERLİK ETKİNLİKLERİ PLATFORMU DİSREP</vt:lpstr>
      <vt:lpstr>SINIF REHBERLİK ETKİNLİKLERİNİN UYGULANMASI</vt:lpstr>
      <vt:lpstr>SINIF REHBERLİK ETKİNLİKLERİNİN UYGULANMASI </vt:lpstr>
      <vt:lpstr>SINIF REHBERLİK ETKİNLİKLERİNİN UYGULANMASI</vt:lpstr>
      <vt:lpstr>SINIF REHBERLİK ETKİNLİKLERİNİN UYGULANMASI</vt:lpstr>
      <vt:lpstr>SINIF REHBERLİK ETKİNLİKLERİNİN UYGULANMASI</vt:lpstr>
      <vt:lpstr>SINIF REHBERLİK ETKİNLİKLERİNİN UYGULANMASI</vt:lpstr>
      <vt:lpstr>SINIF REHBERLİK ETKİNLİKLERİNİN UYGULANMASI</vt:lpstr>
      <vt:lpstr>SINIF REHBERLİK ETKİNLİKLERİNİN UYGULANMASI</vt:lpstr>
      <vt:lpstr>SINIF REHBERLİK ETKİNLİKLERİNİN UYGULANMASI</vt:lpstr>
      <vt:lpstr>SINIF REHBERLİK ETKİNLİKLERİNİN UYGULANMASI</vt:lpstr>
      <vt:lpstr>SINIF REHBERLİK ETKİNLİKLERİNİN UYGULANMASI</vt:lpstr>
      <vt:lpstr>SINIF REHBERLİK ETKİNLİKLERİNİN UYGULANMASI</vt:lpstr>
      <vt:lpstr>SINIF REHBERLİK ETKİNLİKLERİNİN UYGULANMASI</vt:lpstr>
      <vt:lpstr>SINIF REHBERLİK ETKİNLİKLERİNİN UYGULANMASI</vt:lpstr>
      <vt:lpstr>  SINIF REHBERLİK ETKİNLİKLERİNİN UYGULANMASINDA DİKKAT EDİLMESİ GEREKEN NOKTALAR</vt:lpstr>
      <vt:lpstr>SINIF REHBERLİK ETKİNLİKLERİNİN UYGULANMASINDA DİKKAT EDİLMESİ GEREKEN NOKTALAR</vt:lpstr>
      <vt:lpstr>HESAP VERİLEBİLİRLİK</vt:lpstr>
      <vt:lpstr>SINIF REHBERLİK HİZMETLERİNİN YÜRÜTÜLMESİ</vt:lpstr>
      <vt:lpstr>SINIF REHBERLİK HİZMETLERİNİN YÜRÜTÜLMESİ</vt:lpstr>
      <vt:lpstr>SINIF REHBERLİK HİZMETLERİNİN YÜRÜTÜLMESİ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Aslihan ILHAN</dc:creator>
  <cp:lastModifiedBy>Betül Güdek</cp:lastModifiedBy>
  <cp:revision>111</cp:revision>
  <cp:lastPrinted>2021-12-27T06:10:54Z</cp:lastPrinted>
  <dcterms:created xsi:type="dcterms:W3CDTF">2021-11-19T12:51:53Z</dcterms:created>
  <dcterms:modified xsi:type="dcterms:W3CDTF">2022-01-17T20:20:16Z</dcterms:modified>
</cp:coreProperties>
</file>