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8288000" cy="10287000"/>
  <p:notesSz cx="6858000" cy="9144000"/>
  <p:embeddedFontLst>
    <p:embeddedFont>
      <p:font typeface="Capriola" charset="1" panose="02010603030502060004"/>
      <p:regular r:id="rId32"/>
    </p:embeddedFont>
    <p:embeddedFont>
      <p:font typeface="Arbutus Slab" charset="1" panose="02000000000000000000"/>
      <p:regular r:id="rId33"/>
    </p:embeddedFont>
    <p:embeddedFont>
      <p:font typeface="Accordion Black" charset="1" panose="00000500000000000000"/>
      <p:regular r:id="rId34"/>
    </p:embeddedFont>
    <p:embeddedFont>
      <p:font typeface="Abstracted Dream" charset="1" panose="0000050000000000000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notesMasters/notesMaster1.xml" Type="http://schemas.openxmlformats.org/officeDocument/2006/relationships/notesMaster"/><Relationship Id="rId37" Target="theme/theme2.xml" Type="http://schemas.openxmlformats.org/officeDocument/2006/relationships/theme"/><Relationship Id="rId38" Target="notesSlides/notesSlide1.xml" Type="http://schemas.openxmlformats.org/officeDocument/2006/relationships/notesSlide"/><Relationship Id="rId39" Target="notesSlides/notesSlide2.xml" Type="http://schemas.openxmlformats.org/officeDocument/2006/relationships/notesSlide"/><Relationship Id="rId4" Target="theme/theme1.xml" Type="http://schemas.openxmlformats.org/officeDocument/2006/relationships/theme"/><Relationship Id="rId40" Target="notesSlides/notesSlide3.xml" Type="http://schemas.openxmlformats.org/officeDocument/2006/relationships/notesSlide"/><Relationship Id="rId41" Target="notesSlides/notesSlide4.xml" Type="http://schemas.openxmlformats.org/officeDocument/2006/relationships/notesSlid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Zorbalık değil. Çünkü burada bir güç dengesizliği yok. Fakat bu davranış tekrarlanıyor. Kızlardan birini "zorba" ve diğerini de "kurban" olarak tanımlamak için net bilgiler yok.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Zorbalık değil. Çünkü burada bir güç dengesizliği yok. Fakat bu davranış tekrarlanıyor. Kızlardan birini "zorba" ve diğerini de "kurban" olarak tanımlamak için net bilgiler yok.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Zorbalık değil. Çünkü burada bir güç dengesizliği yok. Fakat bu davranış tekrarlanıyor. Kızlardan birini "zorba" ve diğerini de "kurban" olarak tanımlamak için net bilgiler yok.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Öğrenciye bir arkadaşı alay edildiğinde, aşağılandığında ona yapılanın aynı kağıttaki gibi olduğunu anlatın. Sonrasında ondan ne kadar çok özür dilense de onun üzerindeki izleri hep üzerinde taşıyacağını anlatın. Sonra sorular sorulur.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svg" Type="http://schemas.openxmlformats.org/officeDocument/2006/relationships/image"/><Relationship Id="rId11" Target="../media/image8.png" Type="http://schemas.openxmlformats.org/officeDocument/2006/relationships/image"/><Relationship Id="rId12" Target="../media/image22.png" Type="http://schemas.openxmlformats.org/officeDocument/2006/relationships/image"/><Relationship Id="rId2" Target="../media/image1.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19.png" Type="http://schemas.openxmlformats.org/officeDocument/2006/relationships/image"/><Relationship Id="rId8" Target="../media/image20.svg" Type="http://schemas.openxmlformats.org/officeDocument/2006/relationships/image"/><Relationship Id="rId9" Target="../media/image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svg" Type="http://schemas.openxmlformats.org/officeDocument/2006/relationships/image"/><Relationship Id="rId11" Target="../media/image8.png" Type="http://schemas.openxmlformats.org/officeDocument/2006/relationships/image"/><Relationship Id="rId12" Target="../media/image23.png" Type="http://schemas.openxmlformats.org/officeDocument/2006/relationships/image"/><Relationship Id="rId2" Target="../media/image1.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19.png" Type="http://schemas.openxmlformats.org/officeDocument/2006/relationships/image"/><Relationship Id="rId8" Target="../media/image20.svg" Type="http://schemas.openxmlformats.org/officeDocument/2006/relationships/image"/><Relationship Id="rId9" Target="../media/image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svg" Type="http://schemas.openxmlformats.org/officeDocument/2006/relationships/image"/><Relationship Id="rId11" Target="../media/image8.png" Type="http://schemas.openxmlformats.org/officeDocument/2006/relationships/image"/><Relationship Id="rId12" Target="../media/image24.png" Type="http://schemas.openxmlformats.org/officeDocument/2006/relationships/image"/><Relationship Id="rId13" Target="../media/image25.svg" Type="http://schemas.openxmlformats.org/officeDocument/2006/relationships/image"/><Relationship Id="rId2" Target="../media/image1.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19.png" Type="http://schemas.openxmlformats.org/officeDocument/2006/relationships/image"/><Relationship Id="rId8" Target="../media/image20.svg" Type="http://schemas.openxmlformats.org/officeDocument/2006/relationships/image"/><Relationship Id="rId9" Target="../media/image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6.png" Type="http://schemas.openxmlformats.org/officeDocument/2006/relationships/image"/><Relationship Id="rId11" Target="../media/image27.svg" Type="http://schemas.openxmlformats.org/officeDocument/2006/relationships/image"/><Relationship Id="rId2" Target="../media/image1.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8.png" Type="http://schemas.openxmlformats.org/officeDocument/2006/relationships/image"/><Relationship Id="rId2" Target="../media/image1.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29.png" Type="http://schemas.openxmlformats.org/officeDocument/2006/relationships/image"/><Relationship Id="rId12" Target="../media/image30.svg" Type="http://schemas.openxmlformats.org/officeDocument/2006/relationships/image"/><Relationship Id="rId2" Target="../notesSlides/notesSlide4.xml" Type="http://schemas.openxmlformats.org/officeDocument/2006/relationships/notesSlide"/><Relationship Id="rId3" Target="../media/image1.pn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6.png" Type="http://schemas.openxmlformats.org/officeDocument/2006/relationships/image"/><Relationship Id="rId9" Target="../media/image7.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11" Target="../media/image32.svg" Type="http://schemas.openxmlformats.org/officeDocument/2006/relationships/image"/><Relationship Id="rId12" Target="../media/image33.png" Type="http://schemas.openxmlformats.org/officeDocument/2006/relationships/image"/><Relationship Id="rId13" Target="../media/image34.svg" Type="http://schemas.openxmlformats.org/officeDocument/2006/relationships/image"/><Relationship Id="rId2" Target="../media/image1.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11" Target="../media/image32.svg" Type="http://schemas.openxmlformats.org/officeDocument/2006/relationships/image"/><Relationship Id="rId12" Target="../media/image33.png" Type="http://schemas.openxmlformats.org/officeDocument/2006/relationships/image"/><Relationship Id="rId13" Target="../media/image34.svg" Type="http://schemas.openxmlformats.org/officeDocument/2006/relationships/image"/><Relationship Id="rId2" Target="../media/image1.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11" Target="../media/image32.svg" Type="http://schemas.openxmlformats.org/officeDocument/2006/relationships/image"/><Relationship Id="rId12" Target="../media/image33.png" Type="http://schemas.openxmlformats.org/officeDocument/2006/relationships/image"/><Relationship Id="rId13" Target="../media/image34.svg" Type="http://schemas.openxmlformats.org/officeDocument/2006/relationships/image"/><Relationship Id="rId2" Target="../media/image1.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2" Target="../media/image1.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11" Target="../media/image32.svg" Type="http://schemas.openxmlformats.org/officeDocument/2006/relationships/image"/><Relationship Id="rId12" Target="../media/image33.png" Type="http://schemas.openxmlformats.org/officeDocument/2006/relationships/image"/><Relationship Id="rId13" Target="../media/image34.svg" Type="http://schemas.openxmlformats.org/officeDocument/2006/relationships/image"/><Relationship Id="rId2" Target="../media/image1.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11" Target="../media/image32.svg" Type="http://schemas.openxmlformats.org/officeDocument/2006/relationships/image"/><Relationship Id="rId12" Target="../media/image33.png" Type="http://schemas.openxmlformats.org/officeDocument/2006/relationships/image"/><Relationship Id="rId13" Target="../media/image34.svg" Type="http://schemas.openxmlformats.org/officeDocument/2006/relationships/image"/><Relationship Id="rId2" Target="../media/image1.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svg" Type="http://schemas.openxmlformats.org/officeDocument/2006/relationships/image"/><Relationship Id="rId11" Target="../media/image8.png" Type="http://schemas.openxmlformats.org/officeDocument/2006/relationships/image"/><Relationship Id="rId2" Target="../media/image1.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35.png" Type="http://schemas.openxmlformats.org/officeDocument/2006/relationships/image"/><Relationship Id="rId8" Target="../media/image36.svg" Type="http://schemas.openxmlformats.org/officeDocument/2006/relationships/image"/><Relationship Id="rId9" Target="../media/image6.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7.png" Type="http://schemas.openxmlformats.org/officeDocument/2006/relationships/image"/><Relationship Id="rId11" Target="../media/image38.svg" Type="http://schemas.openxmlformats.org/officeDocument/2006/relationships/image"/><Relationship Id="rId2" Target="../media/image1.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9.png" Type="http://schemas.openxmlformats.org/officeDocument/2006/relationships/image"/><Relationship Id="rId11" Target="../media/image40.svg" Type="http://schemas.openxmlformats.org/officeDocument/2006/relationships/image"/><Relationship Id="rId2" Target="../media/image1.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2.svg" Type="http://schemas.openxmlformats.org/officeDocument/2006/relationships/image"/><Relationship Id="rId11" Target="../media/image43.png" Type="http://schemas.openxmlformats.org/officeDocument/2006/relationships/image"/><Relationship Id="rId12" Target="../media/image44.svg" Type="http://schemas.openxmlformats.org/officeDocument/2006/relationships/image"/><Relationship Id="rId13" Target="../media/image8.png" Type="http://schemas.openxmlformats.org/officeDocument/2006/relationships/image"/><Relationship Id="rId14" Target="../media/image45.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4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2" Target="../media/image1.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png" Type="http://schemas.openxmlformats.org/officeDocument/2006/relationships/image"/><Relationship Id="rId11" Target="../media/image15.svg" Type="http://schemas.openxmlformats.org/officeDocument/2006/relationships/image"/><Relationship Id="rId12" Target="../media/image16.png" Type="http://schemas.openxmlformats.org/officeDocument/2006/relationships/image"/><Relationship Id="rId2" Target="../media/image1.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png" Type="http://schemas.openxmlformats.org/officeDocument/2006/relationships/image"/><Relationship Id="rId11" Target="../media/image7.svg" Type="http://schemas.openxmlformats.org/officeDocument/2006/relationships/image"/><Relationship Id="rId12" Target="../media/image8.png" Type="http://schemas.openxmlformats.org/officeDocument/2006/relationships/image"/><Relationship Id="rId2" Target="../notesSlides/notesSlide1.xml" Type="http://schemas.openxmlformats.org/officeDocument/2006/relationships/notesSlide"/><Relationship Id="rId3" Target="../media/image1.pn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png" Type="http://schemas.openxmlformats.org/officeDocument/2006/relationships/image"/><Relationship Id="rId11" Target="../media/image7.svg" Type="http://schemas.openxmlformats.org/officeDocument/2006/relationships/image"/><Relationship Id="rId12" Target="../media/image8.png" Type="http://schemas.openxmlformats.org/officeDocument/2006/relationships/image"/><Relationship Id="rId2" Target="../notesSlides/notesSlide2.xml" Type="http://schemas.openxmlformats.org/officeDocument/2006/relationships/notesSlide"/><Relationship Id="rId3" Target="../media/image1.pn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png" Type="http://schemas.openxmlformats.org/officeDocument/2006/relationships/image"/><Relationship Id="rId11" Target="../media/image7.svg" Type="http://schemas.openxmlformats.org/officeDocument/2006/relationships/image"/><Relationship Id="rId12" Target="../media/image8.png" Type="http://schemas.openxmlformats.org/officeDocument/2006/relationships/image"/><Relationship Id="rId2" Target="../notesSlides/notesSlide3.xml" Type="http://schemas.openxmlformats.org/officeDocument/2006/relationships/notesSlide"/><Relationship Id="rId3" Target="../media/image1.pn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svg" Type="http://schemas.openxmlformats.org/officeDocument/2006/relationships/image"/><Relationship Id="rId11" Target="../media/image21.png" Type="http://schemas.openxmlformats.org/officeDocument/2006/relationships/image"/><Relationship Id="rId12" Target="../media/image8.png" Type="http://schemas.openxmlformats.org/officeDocument/2006/relationships/image"/><Relationship Id="rId2" Target="../media/image1.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19.png" Type="http://schemas.openxmlformats.org/officeDocument/2006/relationships/image"/><Relationship Id="rId8" Target="../media/image20.svg" Type="http://schemas.openxmlformats.org/officeDocument/2006/relationships/image"/><Relationship Id="rId9" Target="../media/image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0">
            <a:off x="2524649" y="855060"/>
            <a:ext cx="14533011" cy="7442113"/>
          </a:xfrm>
          <a:custGeom>
            <a:avLst/>
            <a:gdLst/>
            <a:ahLst/>
            <a:cxnLst/>
            <a:rect r="r" b="b" t="t" l="l"/>
            <a:pathLst>
              <a:path h="7442113" w="14533011">
                <a:moveTo>
                  <a:pt x="0" y="0"/>
                </a:moveTo>
                <a:lnTo>
                  <a:pt x="14533011" y="0"/>
                </a:lnTo>
                <a:lnTo>
                  <a:pt x="14533011" y="7442113"/>
                </a:lnTo>
                <a:lnTo>
                  <a:pt x="0" y="74421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8656520" y="-3984217"/>
            <a:ext cx="10801253" cy="5756168"/>
          </a:xfrm>
          <a:custGeom>
            <a:avLst/>
            <a:gdLst/>
            <a:ahLst/>
            <a:cxnLst/>
            <a:rect r="r" b="b" t="t" l="l"/>
            <a:pathLst>
              <a:path h="5756168" w="10801253">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2211026" y="7641371"/>
            <a:ext cx="5496517" cy="2970409"/>
          </a:xfrm>
          <a:custGeom>
            <a:avLst/>
            <a:gdLst/>
            <a:ahLst/>
            <a:cxnLst/>
            <a:rect r="r" b="b" t="t" l="l"/>
            <a:pathLst>
              <a:path h="2970409" w="5496517">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true" flipV="false" rot="0">
            <a:off x="15002509" y="7641371"/>
            <a:ext cx="5496517" cy="2970409"/>
          </a:xfrm>
          <a:custGeom>
            <a:avLst/>
            <a:gdLst/>
            <a:ahLst/>
            <a:cxnLst/>
            <a:rect r="r" b="b" t="t" l="l"/>
            <a:pathLst>
              <a:path h="2970409" w="5496517">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TextBox 7" id="7"/>
          <p:cNvSpPr txBox="true"/>
          <p:nvPr/>
        </p:nvSpPr>
        <p:spPr>
          <a:xfrm rot="0">
            <a:off x="4180238" y="2203756"/>
            <a:ext cx="9927524" cy="4763770"/>
          </a:xfrm>
          <a:prstGeom prst="rect">
            <a:avLst/>
          </a:prstGeom>
        </p:spPr>
        <p:txBody>
          <a:bodyPr anchor="t" rtlCol="false" tIns="0" lIns="0" bIns="0" rIns="0">
            <a:spAutoFit/>
          </a:bodyPr>
          <a:lstStyle/>
          <a:p>
            <a:pPr algn="ctr" marL="0" indent="0" lvl="0">
              <a:lnSpc>
                <a:spcPts val="9440"/>
              </a:lnSpc>
              <a:spcBef>
                <a:spcPct val="0"/>
              </a:spcBef>
            </a:pPr>
            <a:r>
              <a:rPr lang="en-US" sz="8000" spc="448">
                <a:solidFill>
                  <a:srgbClr val="004AAD"/>
                </a:solidFill>
                <a:latin typeface="Capriola"/>
                <a:ea typeface="Capriola"/>
                <a:cs typeface="Capriola"/>
                <a:sym typeface="Capriola"/>
              </a:rPr>
              <a:t>AKRAN ZORBALIĞI’NA BİRLİKTE DUR DİYELİM!</a:t>
            </a:r>
          </a:p>
        </p:txBody>
      </p:sp>
      <p:sp>
        <p:nvSpPr>
          <p:cNvPr name="Freeform 8" id="8"/>
          <p:cNvSpPr/>
          <p:nvPr/>
        </p:nvSpPr>
        <p:spPr>
          <a:xfrm flipH="false" flipV="false" rot="0">
            <a:off x="16463555" y="229418"/>
            <a:ext cx="1591490" cy="1598563"/>
          </a:xfrm>
          <a:custGeom>
            <a:avLst/>
            <a:gdLst/>
            <a:ahLst/>
            <a:cxnLst/>
            <a:rect r="r" b="b" t="t" l="l"/>
            <a:pathLst>
              <a:path h="1598563" w="1591490">
                <a:moveTo>
                  <a:pt x="0" y="0"/>
                </a:moveTo>
                <a:lnTo>
                  <a:pt x="1591490" y="0"/>
                </a:lnTo>
                <a:lnTo>
                  <a:pt x="1591490" y="1598564"/>
                </a:lnTo>
                <a:lnTo>
                  <a:pt x="0" y="1598564"/>
                </a:lnTo>
                <a:lnTo>
                  <a:pt x="0" y="0"/>
                </a:lnTo>
                <a:close/>
              </a:path>
            </a:pathLst>
          </a:custGeom>
          <a:blipFill>
            <a:blip r:embed="rId9"/>
            <a:stretch>
              <a:fillRect l="0" t="0" r="0" b="0"/>
            </a:stretch>
          </a:blipFill>
        </p:spPr>
      </p:sp>
      <p:sp>
        <p:nvSpPr>
          <p:cNvPr name="TextBox 9" id="9"/>
          <p:cNvSpPr txBox="true"/>
          <p:nvPr/>
        </p:nvSpPr>
        <p:spPr>
          <a:xfrm rot="0">
            <a:off x="5947470" y="9210675"/>
            <a:ext cx="6393061" cy="422275"/>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Arbutus Slab"/>
                <a:ea typeface="Arbutus Slab"/>
                <a:cs typeface="Arbutus Slab"/>
                <a:sym typeface="Arbutus Slab"/>
              </a:rPr>
              <a:t>Avcılar Rehberlik ve Araştıırma Merkezi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205720" y="1170762"/>
            <a:ext cx="15876560" cy="7945476"/>
            <a:chOff x="0" y="0"/>
            <a:chExt cx="4181481" cy="2092636"/>
          </a:xfrm>
        </p:grpSpPr>
        <p:sp>
          <p:nvSpPr>
            <p:cNvPr name="Freeform 7" id="7"/>
            <p:cNvSpPr/>
            <p:nvPr/>
          </p:nvSpPr>
          <p:spPr>
            <a:xfrm flipH="false" flipV="false" rot="0">
              <a:off x="0" y="0"/>
              <a:ext cx="4181481" cy="2092636"/>
            </a:xfrm>
            <a:custGeom>
              <a:avLst/>
              <a:gdLst/>
              <a:ahLst/>
              <a:cxnLst/>
              <a:rect r="r" b="b" t="t" l="l"/>
              <a:pathLst>
                <a:path h="2092636" w="4181481">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name="TextBox 8" id="8"/>
            <p:cNvSpPr txBox="true"/>
            <p:nvPr/>
          </p:nvSpPr>
          <p:spPr>
            <a:xfrm>
              <a:off x="0" y="-38100"/>
              <a:ext cx="4181481" cy="2130736"/>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true" flipV="false" rot="0">
            <a:off x="292166" y="1438055"/>
            <a:ext cx="1312631" cy="837697"/>
          </a:xfrm>
          <a:custGeom>
            <a:avLst/>
            <a:gdLst/>
            <a:ahLst/>
            <a:cxnLst/>
            <a:rect r="r" b="b" t="t" l="l"/>
            <a:pathLst>
              <a:path h="837697" w="1312631">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0" id="10"/>
          <p:cNvSpPr/>
          <p:nvPr/>
        </p:nvSpPr>
        <p:spPr>
          <a:xfrm flipH="false" flipV="false" rot="0">
            <a:off x="1604797" y="308481"/>
            <a:ext cx="1581824" cy="1009491"/>
          </a:xfrm>
          <a:custGeom>
            <a:avLst/>
            <a:gdLst/>
            <a:ahLst/>
            <a:cxnLst/>
            <a:rect r="r" b="b" t="t" l="l"/>
            <a:pathLst>
              <a:path h="1009491" w="1581824">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1" id="11"/>
          <p:cNvSpPr/>
          <p:nvPr/>
        </p:nvSpPr>
        <p:spPr>
          <a:xfrm flipH="true" flipV="false" rot="0">
            <a:off x="16143268" y="-3984217"/>
            <a:ext cx="10801253" cy="5756168"/>
          </a:xfrm>
          <a:custGeom>
            <a:avLst/>
            <a:gdLst/>
            <a:ahLst/>
            <a:cxnLst/>
            <a:rect r="r" b="b" t="t" l="l"/>
            <a:pathLst>
              <a:path h="5756168" w="10801253">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8656520" y="-3984217"/>
            <a:ext cx="10801253" cy="5756168"/>
          </a:xfrm>
          <a:custGeom>
            <a:avLst/>
            <a:gdLst/>
            <a:ahLst/>
            <a:cxnLst/>
            <a:rect r="r" b="b" t="t" l="l"/>
            <a:pathLst>
              <a:path h="5756168" w="10801253">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1826898" y="3784600"/>
            <a:ext cx="1137622" cy="1063203"/>
          </a:xfrm>
          <a:custGeom>
            <a:avLst/>
            <a:gdLst/>
            <a:ahLst/>
            <a:cxnLst/>
            <a:rect r="r" b="b" t="t" l="l"/>
            <a:pathLst>
              <a:path h="1063203" w="1137622">
                <a:moveTo>
                  <a:pt x="0" y="0"/>
                </a:moveTo>
                <a:lnTo>
                  <a:pt x="1137622" y="0"/>
                </a:lnTo>
                <a:lnTo>
                  <a:pt x="1137622" y="1063203"/>
                </a:lnTo>
                <a:lnTo>
                  <a:pt x="0" y="10632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16143268" y="7552514"/>
            <a:ext cx="1793964" cy="1144875"/>
          </a:xfrm>
          <a:custGeom>
            <a:avLst/>
            <a:gdLst/>
            <a:ahLst/>
            <a:cxnLst/>
            <a:rect r="r" b="b" t="t" l="l"/>
            <a:pathLst>
              <a:path h="1144875" w="1793964">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5" id="15"/>
          <p:cNvSpPr/>
          <p:nvPr/>
        </p:nvSpPr>
        <p:spPr>
          <a:xfrm flipH="false" flipV="false" rot="0">
            <a:off x="-2469220" y="7641371"/>
            <a:ext cx="5496517" cy="2970409"/>
          </a:xfrm>
          <a:custGeom>
            <a:avLst/>
            <a:gdLst/>
            <a:ahLst/>
            <a:cxnLst/>
            <a:rect r="r" b="b" t="t" l="l"/>
            <a:pathLst>
              <a:path h="2970409" w="5496517">
                <a:moveTo>
                  <a:pt x="0" y="0"/>
                </a:moveTo>
                <a:lnTo>
                  <a:pt x="5496517" y="0"/>
                </a:lnTo>
                <a:lnTo>
                  <a:pt x="5496517" y="2970409"/>
                </a:lnTo>
                <a:lnTo>
                  <a:pt x="0" y="29704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true" flipV="false" rot="0">
            <a:off x="15260703" y="7641371"/>
            <a:ext cx="5496517" cy="2970409"/>
          </a:xfrm>
          <a:custGeom>
            <a:avLst/>
            <a:gdLst/>
            <a:ahLst/>
            <a:cxnLst/>
            <a:rect r="r" b="b" t="t" l="l"/>
            <a:pathLst>
              <a:path h="2970409" w="5496517">
                <a:moveTo>
                  <a:pt x="5496517" y="0"/>
                </a:moveTo>
                <a:lnTo>
                  <a:pt x="0" y="0"/>
                </a:lnTo>
                <a:lnTo>
                  <a:pt x="0" y="2970409"/>
                </a:lnTo>
                <a:lnTo>
                  <a:pt x="5496517" y="2970409"/>
                </a:lnTo>
                <a:lnTo>
                  <a:pt x="5496517"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sp>
        <p:nvSpPr>
          <p:cNvPr name="Freeform 17" id="17"/>
          <p:cNvSpPr/>
          <p:nvPr/>
        </p:nvSpPr>
        <p:spPr>
          <a:xfrm flipH="false" flipV="false" rot="0">
            <a:off x="8466913" y="8697389"/>
            <a:ext cx="1354174" cy="1360192"/>
          </a:xfrm>
          <a:custGeom>
            <a:avLst/>
            <a:gdLst/>
            <a:ahLst/>
            <a:cxnLst/>
            <a:rect r="r" b="b" t="t" l="l"/>
            <a:pathLst>
              <a:path h="1360192" w="1354174">
                <a:moveTo>
                  <a:pt x="0" y="0"/>
                </a:moveTo>
                <a:lnTo>
                  <a:pt x="1354174" y="0"/>
                </a:lnTo>
                <a:lnTo>
                  <a:pt x="1354174" y="1360193"/>
                </a:lnTo>
                <a:lnTo>
                  <a:pt x="0" y="1360193"/>
                </a:lnTo>
                <a:lnTo>
                  <a:pt x="0" y="0"/>
                </a:lnTo>
                <a:close/>
              </a:path>
            </a:pathLst>
          </a:custGeom>
          <a:blipFill>
            <a:blip r:embed="rId11"/>
            <a:stretch>
              <a:fillRect l="0" t="0" r="0" b="0"/>
            </a:stretch>
          </a:blipFill>
        </p:spPr>
      </p:sp>
      <p:sp>
        <p:nvSpPr>
          <p:cNvPr name="Freeform 18" id="18"/>
          <p:cNvSpPr/>
          <p:nvPr/>
        </p:nvSpPr>
        <p:spPr>
          <a:xfrm flipH="false" flipV="false" rot="0">
            <a:off x="11914635" y="3258252"/>
            <a:ext cx="4386254" cy="4018905"/>
          </a:xfrm>
          <a:custGeom>
            <a:avLst/>
            <a:gdLst/>
            <a:ahLst/>
            <a:cxnLst/>
            <a:rect r="r" b="b" t="t" l="l"/>
            <a:pathLst>
              <a:path h="4018905" w="4386254">
                <a:moveTo>
                  <a:pt x="0" y="0"/>
                </a:moveTo>
                <a:lnTo>
                  <a:pt x="4386254" y="0"/>
                </a:lnTo>
                <a:lnTo>
                  <a:pt x="4386254" y="4018905"/>
                </a:lnTo>
                <a:lnTo>
                  <a:pt x="0" y="4018905"/>
                </a:lnTo>
                <a:lnTo>
                  <a:pt x="0" y="0"/>
                </a:lnTo>
                <a:close/>
              </a:path>
            </a:pathLst>
          </a:custGeom>
          <a:blipFill>
            <a:blip r:embed="rId12"/>
            <a:stretch>
              <a:fillRect l="0" t="0" r="0" b="0"/>
            </a:stretch>
          </a:blipFill>
        </p:spPr>
      </p:sp>
      <p:sp>
        <p:nvSpPr>
          <p:cNvPr name="TextBox 19" id="19"/>
          <p:cNvSpPr txBox="true"/>
          <p:nvPr/>
        </p:nvSpPr>
        <p:spPr>
          <a:xfrm rot="0">
            <a:off x="4180238" y="1619550"/>
            <a:ext cx="9927524" cy="1363345"/>
          </a:xfrm>
          <a:prstGeom prst="rect">
            <a:avLst/>
          </a:prstGeom>
        </p:spPr>
        <p:txBody>
          <a:bodyPr anchor="t" rtlCol="false" tIns="0" lIns="0" bIns="0" rIns="0">
            <a:spAutoFit/>
          </a:bodyPr>
          <a:lstStyle/>
          <a:p>
            <a:pPr algn="ctr">
              <a:lnSpc>
                <a:spcPts val="9440"/>
              </a:lnSpc>
            </a:pPr>
            <a:r>
              <a:rPr lang="en-US" sz="8000" spc="448">
                <a:solidFill>
                  <a:srgbClr val="004AAD"/>
                </a:solidFill>
                <a:latin typeface="Abstracted Dream"/>
                <a:ea typeface="Abstracted Dream"/>
                <a:cs typeface="Abstracted Dream"/>
                <a:sym typeface="Abstracted Dream"/>
              </a:rPr>
              <a:t>ZORBALIK TÜRLERI</a:t>
            </a:r>
          </a:p>
        </p:txBody>
      </p:sp>
      <p:sp>
        <p:nvSpPr>
          <p:cNvPr name="TextBox 20" id="20"/>
          <p:cNvSpPr txBox="true"/>
          <p:nvPr/>
        </p:nvSpPr>
        <p:spPr>
          <a:xfrm rot="0">
            <a:off x="3411790" y="3622675"/>
            <a:ext cx="7950656" cy="2174875"/>
          </a:xfrm>
          <a:prstGeom prst="rect">
            <a:avLst/>
          </a:prstGeom>
        </p:spPr>
        <p:txBody>
          <a:bodyPr anchor="t" rtlCol="false" tIns="0" lIns="0" bIns="0" rIns="0">
            <a:spAutoFit/>
          </a:bodyPr>
          <a:lstStyle/>
          <a:p>
            <a:pPr algn="just">
              <a:lnSpc>
                <a:spcPts val="5599"/>
              </a:lnSpc>
            </a:pPr>
            <a:r>
              <a:rPr lang="en-US" sz="3999" u="sng">
                <a:solidFill>
                  <a:srgbClr val="006837"/>
                </a:solidFill>
                <a:latin typeface="Accordion Black"/>
                <a:ea typeface="Accordion Black"/>
                <a:cs typeface="Accordion Black"/>
                <a:sym typeface="Accordion Black"/>
              </a:rPr>
              <a:t>Sözel Zorbalık;</a:t>
            </a:r>
            <a:r>
              <a:rPr lang="en-US" sz="3999">
                <a:solidFill>
                  <a:srgbClr val="000000"/>
                </a:solidFill>
                <a:latin typeface="Accordion Black"/>
                <a:ea typeface="Accordion Black"/>
                <a:cs typeface="Accordion Black"/>
                <a:sym typeface="Accordion Black"/>
              </a:rPr>
              <a:t> korkutma, lakap takma, bağırmak, alay etmek, aşağılamak vb.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205720" y="1170762"/>
            <a:ext cx="15876560" cy="7945476"/>
            <a:chOff x="0" y="0"/>
            <a:chExt cx="4181481" cy="2092636"/>
          </a:xfrm>
        </p:grpSpPr>
        <p:sp>
          <p:nvSpPr>
            <p:cNvPr name="Freeform 7" id="7"/>
            <p:cNvSpPr/>
            <p:nvPr/>
          </p:nvSpPr>
          <p:spPr>
            <a:xfrm flipH="false" flipV="false" rot="0">
              <a:off x="0" y="0"/>
              <a:ext cx="4181481" cy="2092636"/>
            </a:xfrm>
            <a:custGeom>
              <a:avLst/>
              <a:gdLst/>
              <a:ahLst/>
              <a:cxnLst/>
              <a:rect r="r" b="b" t="t" l="l"/>
              <a:pathLst>
                <a:path h="2092636" w="4181481">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name="TextBox 8" id="8"/>
            <p:cNvSpPr txBox="true"/>
            <p:nvPr/>
          </p:nvSpPr>
          <p:spPr>
            <a:xfrm>
              <a:off x="0" y="-38100"/>
              <a:ext cx="4181481" cy="2130736"/>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true" flipV="false" rot="0">
            <a:off x="292166" y="1438055"/>
            <a:ext cx="1312631" cy="837697"/>
          </a:xfrm>
          <a:custGeom>
            <a:avLst/>
            <a:gdLst/>
            <a:ahLst/>
            <a:cxnLst/>
            <a:rect r="r" b="b" t="t" l="l"/>
            <a:pathLst>
              <a:path h="837697" w="1312631">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0" id="10"/>
          <p:cNvSpPr/>
          <p:nvPr/>
        </p:nvSpPr>
        <p:spPr>
          <a:xfrm flipH="false" flipV="false" rot="0">
            <a:off x="1604797" y="308481"/>
            <a:ext cx="1581824" cy="1009491"/>
          </a:xfrm>
          <a:custGeom>
            <a:avLst/>
            <a:gdLst/>
            <a:ahLst/>
            <a:cxnLst/>
            <a:rect r="r" b="b" t="t" l="l"/>
            <a:pathLst>
              <a:path h="1009491" w="1581824">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1" id="11"/>
          <p:cNvSpPr/>
          <p:nvPr/>
        </p:nvSpPr>
        <p:spPr>
          <a:xfrm flipH="true" flipV="false" rot="0">
            <a:off x="16143268" y="-3984217"/>
            <a:ext cx="10801253" cy="5756168"/>
          </a:xfrm>
          <a:custGeom>
            <a:avLst/>
            <a:gdLst/>
            <a:ahLst/>
            <a:cxnLst/>
            <a:rect r="r" b="b" t="t" l="l"/>
            <a:pathLst>
              <a:path h="5756168" w="10801253">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8656520" y="-3984217"/>
            <a:ext cx="10801253" cy="5756168"/>
          </a:xfrm>
          <a:custGeom>
            <a:avLst/>
            <a:gdLst/>
            <a:ahLst/>
            <a:cxnLst/>
            <a:rect r="r" b="b" t="t" l="l"/>
            <a:pathLst>
              <a:path h="5756168" w="10801253">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1826898" y="3784600"/>
            <a:ext cx="1137622" cy="1063203"/>
          </a:xfrm>
          <a:custGeom>
            <a:avLst/>
            <a:gdLst/>
            <a:ahLst/>
            <a:cxnLst/>
            <a:rect r="r" b="b" t="t" l="l"/>
            <a:pathLst>
              <a:path h="1063203" w="1137622">
                <a:moveTo>
                  <a:pt x="0" y="0"/>
                </a:moveTo>
                <a:lnTo>
                  <a:pt x="1137622" y="0"/>
                </a:lnTo>
                <a:lnTo>
                  <a:pt x="1137622" y="1063203"/>
                </a:lnTo>
                <a:lnTo>
                  <a:pt x="0" y="10632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16143268" y="7552514"/>
            <a:ext cx="1793964" cy="1144875"/>
          </a:xfrm>
          <a:custGeom>
            <a:avLst/>
            <a:gdLst/>
            <a:ahLst/>
            <a:cxnLst/>
            <a:rect r="r" b="b" t="t" l="l"/>
            <a:pathLst>
              <a:path h="1144875" w="1793964">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5" id="15"/>
          <p:cNvSpPr/>
          <p:nvPr/>
        </p:nvSpPr>
        <p:spPr>
          <a:xfrm flipH="false" flipV="false" rot="0">
            <a:off x="-2469220" y="7641371"/>
            <a:ext cx="5496517" cy="2970409"/>
          </a:xfrm>
          <a:custGeom>
            <a:avLst/>
            <a:gdLst/>
            <a:ahLst/>
            <a:cxnLst/>
            <a:rect r="r" b="b" t="t" l="l"/>
            <a:pathLst>
              <a:path h="2970409" w="5496517">
                <a:moveTo>
                  <a:pt x="0" y="0"/>
                </a:moveTo>
                <a:lnTo>
                  <a:pt x="5496517" y="0"/>
                </a:lnTo>
                <a:lnTo>
                  <a:pt x="5496517" y="2970409"/>
                </a:lnTo>
                <a:lnTo>
                  <a:pt x="0" y="29704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true" flipV="false" rot="0">
            <a:off x="15260703" y="7641371"/>
            <a:ext cx="5496517" cy="2970409"/>
          </a:xfrm>
          <a:custGeom>
            <a:avLst/>
            <a:gdLst/>
            <a:ahLst/>
            <a:cxnLst/>
            <a:rect r="r" b="b" t="t" l="l"/>
            <a:pathLst>
              <a:path h="2970409" w="5496517">
                <a:moveTo>
                  <a:pt x="5496517" y="0"/>
                </a:moveTo>
                <a:lnTo>
                  <a:pt x="0" y="0"/>
                </a:lnTo>
                <a:lnTo>
                  <a:pt x="0" y="2970409"/>
                </a:lnTo>
                <a:lnTo>
                  <a:pt x="5496517" y="2970409"/>
                </a:lnTo>
                <a:lnTo>
                  <a:pt x="5496517"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sp>
        <p:nvSpPr>
          <p:cNvPr name="Freeform 17" id="17"/>
          <p:cNvSpPr/>
          <p:nvPr/>
        </p:nvSpPr>
        <p:spPr>
          <a:xfrm flipH="false" flipV="false" rot="0">
            <a:off x="8466913" y="8697389"/>
            <a:ext cx="1354174" cy="1360192"/>
          </a:xfrm>
          <a:custGeom>
            <a:avLst/>
            <a:gdLst/>
            <a:ahLst/>
            <a:cxnLst/>
            <a:rect r="r" b="b" t="t" l="l"/>
            <a:pathLst>
              <a:path h="1360192" w="1354174">
                <a:moveTo>
                  <a:pt x="0" y="0"/>
                </a:moveTo>
                <a:lnTo>
                  <a:pt x="1354174" y="0"/>
                </a:lnTo>
                <a:lnTo>
                  <a:pt x="1354174" y="1360193"/>
                </a:lnTo>
                <a:lnTo>
                  <a:pt x="0" y="1360193"/>
                </a:lnTo>
                <a:lnTo>
                  <a:pt x="0" y="0"/>
                </a:lnTo>
                <a:close/>
              </a:path>
            </a:pathLst>
          </a:custGeom>
          <a:blipFill>
            <a:blip r:embed="rId11"/>
            <a:stretch>
              <a:fillRect l="0" t="0" r="0" b="0"/>
            </a:stretch>
          </a:blipFill>
        </p:spPr>
      </p:sp>
      <p:sp>
        <p:nvSpPr>
          <p:cNvPr name="Freeform 18" id="18"/>
          <p:cNvSpPr/>
          <p:nvPr/>
        </p:nvSpPr>
        <p:spPr>
          <a:xfrm flipH="false" flipV="false" rot="0">
            <a:off x="11351306" y="3015114"/>
            <a:ext cx="5512912" cy="4961621"/>
          </a:xfrm>
          <a:custGeom>
            <a:avLst/>
            <a:gdLst/>
            <a:ahLst/>
            <a:cxnLst/>
            <a:rect r="r" b="b" t="t" l="l"/>
            <a:pathLst>
              <a:path h="4961621" w="5512912">
                <a:moveTo>
                  <a:pt x="0" y="0"/>
                </a:moveTo>
                <a:lnTo>
                  <a:pt x="5512912" y="0"/>
                </a:lnTo>
                <a:lnTo>
                  <a:pt x="5512912" y="4961622"/>
                </a:lnTo>
                <a:lnTo>
                  <a:pt x="0" y="4961622"/>
                </a:lnTo>
                <a:lnTo>
                  <a:pt x="0" y="0"/>
                </a:lnTo>
                <a:close/>
              </a:path>
            </a:pathLst>
          </a:custGeom>
          <a:blipFill>
            <a:blip r:embed="rId12"/>
            <a:stretch>
              <a:fillRect l="0" t="0" r="0" b="0"/>
            </a:stretch>
          </a:blipFill>
        </p:spPr>
      </p:sp>
      <p:sp>
        <p:nvSpPr>
          <p:cNvPr name="TextBox 19" id="19"/>
          <p:cNvSpPr txBox="true"/>
          <p:nvPr/>
        </p:nvSpPr>
        <p:spPr>
          <a:xfrm rot="0">
            <a:off x="4180238" y="1619550"/>
            <a:ext cx="9927524" cy="1363345"/>
          </a:xfrm>
          <a:prstGeom prst="rect">
            <a:avLst/>
          </a:prstGeom>
        </p:spPr>
        <p:txBody>
          <a:bodyPr anchor="t" rtlCol="false" tIns="0" lIns="0" bIns="0" rIns="0">
            <a:spAutoFit/>
          </a:bodyPr>
          <a:lstStyle/>
          <a:p>
            <a:pPr algn="ctr">
              <a:lnSpc>
                <a:spcPts val="9440"/>
              </a:lnSpc>
            </a:pPr>
            <a:r>
              <a:rPr lang="en-US" sz="8000" spc="448">
                <a:solidFill>
                  <a:srgbClr val="004AAD"/>
                </a:solidFill>
                <a:latin typeface="Abstracted Dream"/>
                <a:ea typeface="Abstracted Dream"/>
                <a:cs typeface="Abstracted Dream"/>
                <a:sym typeface="Abstracted Dream"/>
              </a:rPr>
              <a:t>ZORBALIK TÜRLERI</a:t>
            </a:r>
          </a:p>
        </p:txBody>
      </p:sp>
      <p:sp>
        <p:nvSpPr>
          <p:cNvPr name="TextBox 20" id="20"/>
          <p:cNvSpPr txBox="true"/>
          <p:nvPr/>
        </p:nvSpPr>
        <p:spPr>
          <a:xfrm rot="0">
            <a:off x="3411790" y="3622675"/>
            <a:ext cx="7676923" cy="2879725"/>
          </a:xfrm>
          <a:prstGeom prst="rect">
            <a:avLst/>
          </a:prstGeom>
        </p:spPr>
        <p:txBody>
          <a:bodyPr anchor="t" rtlCol="false" tIns="0" lIns="0" bIns="0" rIns="0">
            <a:spAutoFit/>
          </a:bodyPr>
          <a:lstStyle/>
          <a:p>
            <a:pPr algn="just">
              <a:lnSpc>
                <a:spcPts val="5599"/>
              </a:lnSpc>
            </a:pPr>
            <a:r>
              <a:rPr lang="en-US" sz="3999" u="sng">
                <a:solidFill>
                  <a:srgbClr val="006837"/>
                </a:solidFill>
                <a:latin typeface="Accordion Black"/>
                <a:ea typeface="Accordion Black"/>
                <a:cs typeface="Accordion Black"/>
                <a:sym typeface="Accordion Black"/>
              </a:rPr>
              <a:t>Sosyal Zorbalık;</a:t>
            </a:r>
            <a:r>
              <a:rPr lang="en-US" sz="3999">
                <a:solidFill>
                  <a:srgbClr val="000000"/>
                </a:solidFill>
                <a:latin typeface="Accordion Black"/>
                <a:ea typeface="Accordion Black"/>
                <a:cs typeface="Accordion Black"/>
                <a:sym typeface="Accordion Black"/>
              </a:rPr>
              <a:t> dışlamak, reddetmek, gruba dahil etmemek, yok saymak, kimse arkadaş olmasın diye baskı yapmak vb.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205720" y="1170762"/>
            <a:ext cx="15876560" cy="7945476"/>
            <a:chOff x="0" y="0"/>
            <a:chExt cx="4181481" cy="2092636"/>
          </a:xfrm>
        </p:grpSpPr>
        <p:sp>
          <p:nvSpPr>
            <p:cNvPr name="Freeform 7" id="7"/>
            <p:cNvSpPr/>
            <p:nvPr/>
          </p:nvSpPr>
          <p:spPr>
            <a:xfrm flipH="false" flipV="false" rot="0">
              <a:off x="0" y="0"/>
              <a:ext cx="4181481" cy="2092636"/>
            </a:xfrm>
            <a:custGeom>
              <a:avLst/>
              <a:gdLst/>
              <a:ahLst/>
              <a:cxnLst/>
              <a:rect r="r" b="b" t="t" l="l"/>
              <a:pathLst>
                <a:path h="2092636" w="4181481">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name="TextBox 8" id="8"/>
            <p:cNvSpPr txBox="true"/>
            <p:nvPr/>
          </p:nvSpPr>
          <p:spPr>
            <a:xfrm>
              <a:off x="0" y="-38100"/>
              <a:ext cx="4181481" cy="2130736"/>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true" flipV="false" rot="0">
            <a:off x="292166" y="1438055"/>
            <a:ext cx="1312631" cy="837697"/>
          </a:xfrm>
          <a:custGeom>
            <a:avLst/>
            <a:gdLst/>
            <a:ahLst/>
            <a:cxnLst/>
            <a:rect r="r" b="b" t="t" l="l"/>
            <a:pathLst>
              <a:path h="837697" w="1312631">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0" id="10"/>
          <p:cNvSpPr/>
          <p:nvPr/>
        </p:nvSpPr>
        <p:spPr>
          <a:xfrm flipH="false" flipV="false" rot="0">
            <a:off x="1604797" y="308481"/>
            <a:ext cx="1581824" cy="1009491"/>
          </a:xfrm>
          <a:custGeom>
            <a:avLst/>
            <a:gdLst/>
            <a:ahLst/>
            <a:cxnLst/>
            <a:rect r="r" b="b" t="t" l="l"/>
            <a:pathLst>
              <a:path h="1009491" w="1581824">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1" id="11"/>
          <p:cNvSpPr/>
          <p:nvPr/>
        </p:nvSpPr>
        <p:spPr>
          <a:xfrm flipH="true" flipV="false" rot="0">
            <a:off x="16143268" y="-3984217"/>
            <a:ext cx="10801253" cy="5756168"/>
          </a:xfrm>
          <a:custGeom>
            <a:avLst/>
            <a:gdLst/>
            <a:ahLst/>
            <a:cxnLst/>
            <a:rect r="r" b="b" t="t" l="l"/>
            <a:pathLst>
              <a:path h="5756168" w="10801253">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8656520" y="-3984217"/>
            <a:ext cx="10801253" cy="5756168"/>
          </a:xfrm>
          <a:custGeom>
            <a:avLst/>
            <a:gdLst/>
            <a:ahLst/>
            <a:cxnLst/>
            <a:rect r="r" b="b" t="t" l="l"/>
            <a:pathLst>
              <a:path h="5756168" w="10801253">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1826898" y="3784600"/>
            <a:ext cx="1137622" cy="1063203"/>
          </a:xfrm>
          <a:custGeom>
            <a:avLst/>
            <a:gdLst/>
            <a:ahLst/>
            <a:cxnLst/>
            <a:rect r="r" b="b" t="t" l="l"/>
            <a:pathLst>
              <a:path h="1063203" w="1137622">
                <a:moveTo>
                  <a:pt x="0" y="0"/>
                </a:moveTo>
                <a:lnTo>
                  <a:pt x="1137622" y="0"/>
                </a:lnTo>
                <a:lnTo>
                  <a:pt x="1137622" y="1063203"/>
                </a:lnTo>
                <a:lnTo>
                  <a:pt x="0" y="10632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16143268" y="7552514"/>
            <a:ext cx="1793964" cy="1144875"/>
          </a:xfrm>
          <a:custGeom>
            <a:avLst/>
            <a:gdLst/>
            <a:ahLst/>
            <a:cxnLst/>
            <a:rect r="r" b="b" t="t" l="l"/>
            <a:pathLst>
              <a:path h="1144875" w="1793964">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5" id="15"/>
          <p:cNvSpPr/>
          <p:nvPr/>
        </p:nvSpPr>
        <p:spPr>
          <a:xfrm flipH="false" flipV="false" rot="0">
            <a:off x="-2469220" y="7641371"/>
            <a:ext cx="5496517" cy="2970409"/>
          </a:xfrm>
          <a:custGeom>
            <a:avLst/>
            <a:gdLst/>
            <a:ahLst/>
            <a:cxnLst/>
            <a:rect r="r" b="b" t="t" l="l"/>
            <a:pathLst>
              <a:path h="2970409" w="5496517">
                <a:moveTo>
                  <a:pt x="0" y="0"/>
                </a:moveTo>
                <a:lnTo>
                  <a:pt x="5496517" y="0"/>
                </a:lnTo>
                <a:lnTo>
                  <a:pt x="5496517" y="2970409"/>
                </a:lnTo>
                <a:lnTo>
                  <a:pt x="0" y="29704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true" flipV="false" rot="0">
            <a:off x="15260703" y="7641371"/>
            <a:ext cx="5496517" cy="2970409"/>
          </a:xfrm>
          <a:custGeom>
            <a:avLst/>
            <a:gdLst/>
            <a:ahLst/>
            <a:cxnLst/>
            <a:rect r="r" b="b" t="t" l="l"/>
            <a:pathLst>
              <a:path h="2970409" w="5496517">
                <a:moveTo>
                  <a:pt x="5496517" y="0"/>
                </a:moveTo>
                <a:lnTo>
                  <a:pt x="0" y="0"/>
                </a:lnTo>
                <a:lnTo>
                  <a:pt x="0" y="2970409"/>
                </a:lnTo>
                <a:lnTo>
                  <a:pt x="5496517" y="2970409"/>
                </a:lnTo>
                <a:lnTo>
                  <a:pt x="5496517"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sp>
        <p:nvSpPr>
          <p:cNvPr name="Freeform 17" id="17"/>
          <p:cNvSpPr/>
          <p:nvPr/>
        </p:nvSpPr>
        <p:spPr>
          <a:xfrm flipH="false" flipV="false" rot="0">
            <a:off x="8466913" y="8697389"/>
            <a:ext cx="1354174" cy="1360192"/>
          </a:xfrm>
          <a:custGeom>
            <a:avLst/>
            <a:gdLst/>
            <a:ahLst/>
            <a:cxnLst/>
            <a:rect r="r" b="b" t="t" l="l"/>
            <a:pathLst>
              <a:path h="1360192" w="1354174">
                <a:moveTo>
                  <a:pt x="0" y="0"/>
                </a:moveTo>
                <a:lnTo>
                  <a:pt x="1354174" y="0"/>
                </a:lnTo>
                <a:lnTo>
                  <a:pt x="1354174" y="1360193"/>
                </a:lnTo>
                <a:lnTo>
                  <a:pt x="0" y="1360193"/>
                </a:lnTo>
                <a:lnTo>
                  <a:pt x="0" y="0"/>
                </a:lnTo>
                <a:close/>
              </a:path>
            </a:pathLst>
          </a:custGeom>
          <a:blipFill>
            <a:blip r:embed="rId11"/>
            <a:stretch>
              <a:fillRect l="0" t="0" r="0" b="0"/>
            </a:stretch>
          </a:blipFill>
        </p:spPr>
      </p:sp>
      <p:sp>
        <p:nvSpPr>
          <p:cNvPr name="Freeform 18" id="18"/>
          <p:cNvSpPr/>
          <p:nvPr/>
        </p:nvSpPr>
        <p:spPr>
          <a:xfrm flipH="false" flipV="false" rot="0">
            <a:off x="11359635" y="3169340"/>
            <a:ext cx="4783633" cy="4653171"/>
          </a:xfrm>
          <a:custGeom>
            <a:avLst/>
            <a:gdLst/>
            <a:ahLst/>
            <a:cxnLst/>
            <a:rect r="r" b="b" t="t" l="l"/>
            <a:pathLst>
              <a:path h="4653171" w="4783633">
                <a:moveTo>
                  <a:pt x="0" y="0"/>
                </a:moveTo>
                <a:lnTo>
                  <a:pt x="4783633" y="0"/>
                </a:lnTo>
                <a:lnTo>
                  <a:pt x="4783633" y="4653170"/>
                </a:lnTo>
                <a:lnTo>
                  <a:pt x="0" y="465317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9" id="19"/>
          <p:cNvSpPr txBox="true"/>
          <p:nvPr/>
        </p:nvSpPr>
        <p:spPr>
          <a:xfrm rot="0">
            <a:off x="4180238" y="1619550"/>
            <a:ext cx="9927524" cy="1363345"/>
          </a:xfrm>
          <a:prstGeom prst="rect">
            <a:avLst/>
          </a:prstGeom>
        </p:spPr>
        <p:txBody>
          <a:bodyPr anchor="t" rtlCol="false" tIns="0" lIns="0" bIns="0" rIns="0">
            <a:spAutoFit/>
          </a:bodyPr>
          <a:lstStyle/>
          <a:p>
            <a:pPr algn="ctr">
              <a:lnSpc>
                <a:spcPts val="9440"/>
              </a:lnSpc>
            </a:pPr>
            <a:r>
              <a:rPr lang="en-US" sz="8000" spc="448">
                <a:solidFill>
                  <a:srgbClr val="004AAD"/>
                </a:solidFill>
                <a:latin typeface="Abstracted Dream"/>
                <a:ea typeface="Abstracted Dream"/>
                <a:cs typeface="Abstracted Dream"/>
                <a:sym typeface="Abstracted Dream"/>
              </a:rPr>
              <a:t>ZORBALIK TÜRLERI</a:t>
            </a:r>
          </a:p>
        </p:txBody>
      </p:sp>
      <p:sp>
        <p:nvSpPr>
          <p:cNvPr name="TextBox 20" id="20"/>
          <p:cNvSpPr txBox="true"/>
          <p:nvPr/>
        </p:nvSpPr>
        <p:spPr>
          <a:xfrm rot="0">
            <a:off x="3411790" y="3622675"/>
            <a:ext cx="7433606" cy="3584575"/>
          </a:xfrm>
          <a:prstGeom prst="rect">
            <a:avLst/>
          </a:prstGeom>
        </p:spPr>
        <p:txBody>
          <a:bodyPr anchor="t" rtlCol="false" tIns="0" lIns="0" bIns="0" rIns="0">
            <a:spAutoFit/>
          </a:bodyPr>
          <a:lstStyle/>
          <a:p>
            <a:pPr algn="just">
              <a:lnSpc>
                <a:spcPts val="5599"/>
              </a:lnSpc>
            </a:pPr>
            <a:r>
              <a:rPr lang="en-US" sz="3999" u="sng">
                <a:solidFill>
                  <a:srgbClr val="006837"/>
                </a:solidFill>
                <a:latin typeface="Accordion Black"/>
                <a:ea typeface="Accordion Black"/>
                <a:cs typeface="Accordion Black"/>
                <a:sym typeface="Accordion Black"/>
              </a:rPr>
              <a:t>Siber Zorbalık;</a:t>
            </a:r>
            <a:r>
              <a:rPr lang="en-US" sz="3999">
                <a:solidFill>
                  <a:srgbClr val="000000"/>
                </a:solidFill>
                <a:latin typeface="Accordion Black"/>
                <a:ea typeface="Accordion Black"/>
                <a:cs typeface="Accordion Black"/>
                <a:sym typeface="Accordion Black"/>
              </a:rPr>
              <a:t> kişinin gizli bilgilerini internet ortamında yayma, sürekli arayıp mesaj atma, internet üzerinden kırıcı yorumlar yapmak vb.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205720" y="1170762"/>
            <a:ext cx="15876560" cy="7945476"/>
            <a:chOff x="0" y="0"/>
            <a:chExt cx="4181481" cy="2092636"/>
          </a:xfrm>
        </p:grpSpPr>
        <p:sp>
          <p:nvSpPr>
            <p:cNvPr name="Freeform 7" id="7"/>
            <p:cNvSpPr/>
            <p:nvPr/>
          </p:nvSpPr>
          <p:spPr>
            <a:xfrm flipH="false" flipV="false" rot="0">
              <a:off x="0" y="0"/>
              <a:ext cx="4181481" cy="2092636"/>
            </a:xfrm>
            <a:custGeom>
              <a:avLst/>
              <a:gdLst/>
              <a:ahLst/>
              <a:cxnLst/>
              <a:rect r="r" b="b" t="t" l="l"/>
              <a:pathLst>
                <a:path h="2092636" w="4181481">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name="TextBox 8" id="8"/>
            <p:cNvSpPr txBox="true"/>
            <p:nvPr/>
          </p:nvSpPr>
          <p:spPr>
            <a:xfrm>
              <a:off x="0" y="-38100"/>
              <a:ext cx="4181481" cy="2130736"/>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true" flipV="false" rot="0">
            <a:off x="292166" y="1438055"/>
            <a:ext cx="1312631" cy="837697"/>
          </a:xfrm>
          <a:custGeom>
            <a:avLst/>
            <a:gdLst/>
            <a:ahLst/>
            <a:cxnLst/>
            <a:rect r="r" b="b" t="t" l="l"/>
            <a:pathLst>
              <a:path h="837697" w="1312631">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0" id="10"/>
          <p:cNvSpPr/>
          <p:nvPr/>
        </p:nvSpPr>
        <p:spPr>
          <a:xfrm flipH="false" flipV="false" rot="0">
            <a:off x="1604797" y="308481"/>
            <a:ext cx="1581824" cy="1009491"/>
          </a:xfrm>
          <a:custGeom>
            <a:avLst/>
            <a:gdLst/>
            <a:ahLst/>
            <a:cxnLst/>
            <a:rect r="r" b="b" t="t" l="l"/>
            <a:pathLst>
              <a:path h="1009491" w="1581824">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1" id="11"/>
          <p:cNvSpPr/>
          <p:nvPr/>
        </p:nvSpPr>
        <p:spPr>
          <a:xfrm flipH="true" flipV="false" rot="0">
            <a:off x="16143268" y="-3984217"/>
            <a:ext cx="10801253" cy="5756168"/>
          </a:xfrm>
          <a:custGeom>
            <a:avLst/>
            <a:gdLst/>
            <a:ahLst/>
            <a:cxnLst/>
            <a:rect r="r" b="b" t="t" l="l"/>
            <a:pathLst>
              <a:path h="5756168" w="10801253">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8656520" y="-3984217"/>
            <a:ext cx="10801253" cy="5756168"/>
          </a:xfrm>
          <a:custGeom>
            <a:avLst/>
            <a:gdLst/>
            <a:ahLst/>
            <a:cxnLst/>
            <a:rect r="r" b="b" t="t" l="l"/>
            <a:pathLst>
              <a:path h="5756168" w="10801253">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16143268" y="7552514"/>
            <a:ext cx="1793964" cy="1144875"/>
          </a:xfrm>
          <a:custGeom>
            <a:avLst/>
            <a:gdLst/>
            <a:ahLst/>
            <a:cxnLst/>
            <a:rect r="r" b="b" t="t" l="l"/>
            <a:pathLst>
              <a:path h="1144875" w="1793964">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4" id="14"/>
          <p:cNvSpPr/>
          <p:nvPr/>
        </p:nvSpPr>
        <p:spPr>
          <a:xfrm flipH="false" flipV="false" rot="0">
            <a:off x="-2469220" y="7641371"/>
            <a:ext cx="5496517" cy="2970409"/>
          </a:xfrm>
          <a:custGeom>
            <a:avLst/>
            <a:gdLst/>
            <a:ahLst/>
            <a:cxnLst/>
            <a:rect r="r" b="b" t="t" l="l"/>
            <a:pathLst>
              <a:path h="2970409" w="5496517">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true" flipV="false" rot="0">
            <a:off x="15260703" y="7641371"/>
            <a:ext cx="5496517" cy="2970409"/>
          </a:xfrm>
          <a:custGeom>
            <a:avLst/>
            <a:gdLst/>
            <a:ahLst/>
            <a:cxnLst/>
            <a:rect r="r" b="b" t="t" l="l"/>
            <a:pathLst>
              <a:path h="2970409" w="5496517">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16" id="16"/>
          <p:cNvSpPr/>
          <p:nvPr/>
        </p:nvSpPr>
        <p:spPr>
          <a:xfrm flipH="false" flipV="false" rot="0">
            <a:off x="8466913" y="8697389"/>
            <a:ext cx="1354174" cy="1360192"/>
          </a:xfrm>
          <a:custGeom>
            <a:avLst/>
            <a:gdLst/>
            <a:ahLst/>
            <a:cxnLst/>
            <a:rect r="r" b="b" t="t" l="l"/>
            <a:pathLst>
              <a:path h="1360192" w="1354174">
                <a:moveTo>
                  <a:pt x="0" y="0"/>
                </a:moveTo>
                <a:lnTo>
                  <a:pt x="1354174" y="0"/>
                </a:lnTo>
                <a:lnTo>
                  <a:pt x="1354174" y="1360193"/>
                </a:lnTo>
                <a:lnTo>
                  <a:pt x="0" y="1360193"/>
                </a:lnTo>
                <a:lnTo>
                  <a:pt x="0" y="0"/>
                </a:lnTo>
                <a:close/>
              </a:path>
            </a:pathLst>
          </a:custGeom>
          <a:blipFill>
            <a:blip r:embed="rId9"/>
            <a:stretch>
              <a:fillRect l="0" t="0" r="0" b="0"/>
            </a:stretch>
          </a:blipFill>
        </p:spPr>
      </p:sp>
      <p:sp>
        <p:nvSpPr>
          <p:cNvPr name="Freeform 17" id="17"/>
          <p:cNvSpPr/>
          <p:nvPr/>
        </p:nvSpPr>
        <p:spPr>
          <a:xfrm flipH="false" flipV="false" rot="0">
            <a:off x="2706151" y="3408797"/>
            <a:ext cx="2718220" cy="4716155"/>
          </a:xfrm>
          <a:custGeom>
            <a:avLst/>
            <a:gdLst/>
            <a:ahLst/>
            <a:cxnLst/>
            <a:rect r="r" b="b" t="t" l="l"/>
            <a:pathLst>
              <a:path h="4716155" w="2718220">
                <a:moveTo>
                  <a:pt x="0" y="0"/>
                </a:moveTo>
                <a:lnTo>
                  <a:pt x="2718220" y="0"/>
                </a:lnTo>
                <a:lnTo>
                  <a:pt x="2718220" y="4716155"/>
                </a:lnTo>
                <a:lnTo>
                  <a:pt x="0" y="471615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8" id="18"/>
          <p:cNvSpPr txBox="true"/>
          <p:nvPr/>
        </p:nvSpPr>
        <p:spPr>
          <a:xfrm rot="0">
            <a:off x="3162485" y="1619162"/>
            <a:ext cx="11963030" cy="1189355"/>
          </a:xfrm>
          <a:prstGeom prst="rect">
            <a:avLst/>
          </a:prstGeom>
        </p:spPr>
        <p:txBody>
          <a:bodyPr anchor="t" rtlCol="false" tIns="0" lIns="0" bIns="0" rIns="0">
            <a:spAutoFit/>
          </a:bodyPr>
          <a:lstStyle/>
          <a:p>
            <a:pPr algn="ctr">
              <a:lnSpc>
                <a:spcPts val="8259"/>
              </a:lnSpc>
            </a:pPr>
            <a:r>
              <a:rPr lang="en-US" sz="6999" spc="391">
                <a:solidFill>
                  <a:srgbClr val="004AAD"/>
                </a:solidFill>
                <a:latin typeface="Abstracted Dream"/>
                <a:ea typeface="Abstracted Dream"/>
                <a:cs typeface="Abstracted Dream"/>
                <a:sym typeface="Abstracted Dream"/>
              </a:rPr>
              <a:t>ZORBALIK YAPAN ÇOCUKLAR</a:t>
            </a:r>
          </a:p>
        </p:txBody>
      </p:sp>
      <p:sp>
        <p:nvSpPr>
          <p:cNvPr name="TextBox 19" id="19"/>
          <p:cNvSpPr txBox="true"/>
          <p:nvPr/>
        </p:nvSpPr>
        <p:spPr>
          <a:xfrm rot="0">
            <a:off x="6237526" y="3822912"/>
            <a:ext cx="7167121" cy="3257550"/>
          </a:xfrm>
          <a:prstGeom prst="rect">
            <a:avLst/>
          </a:prstGeom>
        </p:spPr>
        <p:txBody>
          <a:bodyPr anchor="t" rtlCol="false" tIns="0" lIns="0" bIns="0" rIns="0">
            <a:spAutoFit/>
          </a:bodyPr>
          <a:lstStyle/>
          <a:p>
            <a:pPr algn="just" marL="647700" indent="-323850" lvl="1">
              <a:lnSpc>
                <a:spcPts val="4200"/>
              </a:lnSpc>
              <a:buFont typeface="Arial"/>
              <a:buChar char="•"/>
            </a:pPr>
            <a:r>
              <a:rPr lang="en-US" sz="3000">
                <a:solidFill>
                  <a:srgbClr val="000000"/>
                </a:solidFill>
                <a:latin typeface="Accordion Black"/>
                <a:ea typeface="Accordion Black"/>
                <a:cs typeface="Accordion Black"/>
                <a:sym typeface="Accordion Black"/>
              </a:rPr>
              <a:t>Başkaları üzerinde hakimiyet kuran,</a:t>
            </a:r>
          </a:p>
          <a:p>
            <a:pPr algn="just" marL="647700" indent="-323850" lvl="1">
              <a:lnSpc>
                <a:spcPts val="4200"/>
              </a:lnSpc>
              <a:buFont typeface="Arial"/>
              <a:buChar char="•"/>
            </a:pPr>
            <a:r>
              <a:rPr lang="en-US" sz="3000">
                <a:solidFill>
                  <a:srgbClr val="000000"/>
                </a:solidFill>
                <a:latin typeface="Accordion Black"/>
                <a:ea typeface="Accordion Black"/>
                <a:cs typeface="Accordion Black"/>
                <a:sym typeface="Accordion Black"/>
              </a:rPr>
              <a:t>Öfke kontrolü problemi yaşayan, </a:t>
            </a:r>
          </a:p>
          <a:p>
            <a:pPr algn="just" marL="647700" indent="-323850" lvl="1">
              <a:lnSpc>
                <a:spcPts val="4200"/>
              </a:lnSpc>
              <a:buFont typeface="Arial"/>
              <a:buChar char="•"/>
            </a:pPr>
            <a:r>
              <a:rPr lang="en-US" sz="3000">
                <a:solidFill>
                  <a:srgbClr val="000000"/>
                </a:solidFill>
                <a:latin typeface="Accordion Black"/>
                <a:ea typeface="Accordion Black"/>
                <a:cs typeface="Accordion Black"/>
                <a:sym typeface="Accordion Black"/>
              </a:rPr>
              <a:t>Sosyal becerileri zayıf,</a:t>
            </a:r>
          </a:p>
          <a:p>
            <a:pPr algn="just" marL="647700" indent="-323850" lvl="1">
              <a:lnSpc>
                <a:spcPts val="4200"/>
              </a:lnSpc>
              <a:buFont typeface="Arial"/>
              <a:buChar char="•"/>
            </a:pPr>
            <a:r>
              <a:rPr lang="en-US" sz="3000">
                <a:solidFill>
                  <a:srgbClr val="000000"/>
                </a:solidFill>
                <a:latin typeface="Accordion Black"/>
                <a:ea typeface="Accordion Black"/>
                <a:cs typeface="Accordion Black"/>
                <a:sym typeface="Accordion Black"/>
              </a:rPr>
              <a:t>Saldırganca davranışlarda bulunan,</a:t>
            </a:r>
          </a:p>
          <a:p>
            <a:pPr algn="just" marL="647700" indent="-323850" lvl="1">
              <a:lnSpc>
                <a:spcPts val="4200"/>
              </a:lnSpc>
              <a:buFont typeface="Arial"/>
              <a:buChar char="•"/>
            </a:pPr>
            <a:r>
              <a:rPr lang="en-US" sz="3000">
                <a:solidFill>
                  <a:srgbClr val="000000"/>
                </a:solidFill>
                <a:latin typeface="Accordion Black"/>
                <a:ea typeface="Accordion Black"/>
                <a:cs typeface="Accordion Black"/>
                <a:sym typeface="Accordion Black"/>
              </a:rPr>
              <a:t>Empati kurmakta zorluk yaşayan, </a:t>
            </a:r>
          </a:p>
          <a:p>
            <a:pPr algn="just" marL="647700" indent="-323850" lvl="1">
              <a:lnSpc>
                <a:spcPts val="4200"/>
              </a:lnSpc>
              <a:buFont typeface="Arial"/>
              <a:buChar char="•"/>
            </a:pPr>
            <a:r>
              <a:rPr lang="en-US" sz="3000">
                <a:solidFill>
                  <a:srgbClr val="000000"/>
                </a:solidFill>
                <a:latin typeface="Accordion Black"/>
                <a:ea typeface="Accordion Black"/>
                <a:cs typeface="Accordion Black"/>
                <a:sym typeface="Accordion Black"/>
              </a:rPr>
              <a:t>Düşünmeden, tepkisel davranan vb.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205720" y="1170762"/>
            <a:ext cx="15876560" cy="7945476"/>
            <a:chOff x="0" y="0"/>
            <a:chExt cx="4181481" cy="2092636"/>
          </a:xfrm>
        </p:grpSpPr>
        <p:sp>
          <p:nvSpPr>
            <p:cNvPr name="Freeform 7" id="7"/>
            <p:cNvSpPr/>
            <p:nvPr/>
          </p:nvSpPr>
          <p:spPr>
            <a:xfrm flipH="false" flipV="false" rot="0">
              <a:off x="0" y="0"/>
              <a:ext cx="4181481" cy="2092636"/>
            </a:xfrm>
            <a:custGeom>
              <a:avLst/>
              <a:gdLst/>
              <a:ahLst/>
              <a:cxnLst/>
              <a:rect r="r" b="b" t="t" l="l"/>
              <a:pathLst>
                <a:path h="2092636" w="4181481">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name="TextBox 8" id="8"/>
            <p:cNvSpPr txBox="true"/>
            <p:nvPr/>
          </p:nvSpPr>
          <p:spPr>
            <a:xfrm>
              <a:off x="0" y="-38100"/>
              <a:ext cx="4181481" cy="2130736"/>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true" flipV="false" rot="0">
            <a:off x="292166" y="1438055"/>
            <a:ext cx="1312631" cy="837697"/>
          </a:xfrm>
          <a:custGeom>
            <a:avLst/>
            <a:gdLst/>
            <a:ahLst/>
            <a:cxnLst/>
            <a:rect r="r" b="b" t="t" l="l"/>
            <a:pathLst>
              <a:path h="837697" w="1312631">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0" id="10"/>
          <p:cNvSpPr/>
          <p:nvPr/>
        </p:nvSpPr>
        <p:spPr>
          <a:xfrm flipH="false" flipV="false" rot="0">
            <a:off x="1604797" y="308481"/>
            <a:ext cx="1581824" cy="1009491"/>
          </a:xfrm>
          <a:custGeom>
            <a:avLst/>
            <a:gdLst/>
            <a:ahLst/>
            <a:cxnLst/>
            <a:rect r="r" b="b" t="t" l="l"/>
            <a:pathLst>
              <a:path h="1009491" w="1581824">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1" id="11"/>
          <p:cNvSpPr/>
          <p:nvPr/>
        </p:nvSpPr>
        <p:spPr>
          <a:xfrm flipH="true" flipV="false" rot="0">
            <a:off x="16143268" y="-3984217"/>
            <a:ext cx="10801253" cy="5756168"/>
          </a:xfrm>
          <a:custGeom>
            <a:avLst/>
            <a:gdLst/>
            <a:ahLst/>
            <a:cxnLst/>
            <a:rect r="r" b="b" t="t" l="l"/>
            <a:pathLst>
              <a:path h="5756168" w="10801253">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8656520" y="-3984217"/>
            <a:ext cx="10801253" cy="5756168"/>
          </a:xfrm>
          <a:custGeom>
            <a:avLst/>
            <a:gdLst/>
            <a:ahLst/>
            <a:cxnLst/>
            <a:rect r="r" b="b" t="t" l="l"/>
            <a:pathLst>
              <a:path h="5756168" w="10801253">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16143268" y="7552514"/>
            <a:ext cx="1793964" cy="1144875"/>
          </a:xfrm>
          <a:custGeom>
            <a:avLst/>
            <a:gdLst/>
            <a:ahLst/>
            <a:cxnLst/>
            <a:rect r="r" b="b" t="t" l="l"/>
            <a:pathLst>
              <a:path h="1144875" w="1793964">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4" id="14"/>
          <p:cNvSpPr/>
          <p:nvPr/>
        </p:nvSpPr>
        <p:spPr>
          <a:xfrm flipH="false" flipV="false" rot="0">
            <a:off x="-2469220" y="7641371"/>
            <a:ext cx="5496517" cy="2970409"/>
          </a:xfrm>
          <a:custGeom>
            <a:avLst/>
            <a:gdLst/>
            <a:ahLst/>
            <a:cxnLst/>
            <a:rect r="r" b="b" t="t" l="l"/>
            <a:pathLst>
              <a:path h="2970409" w="5496517">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true" flipV="false" rot="0">
            <a:off x="15260703" y="7641371"/>
            <a:ext cx="5496517" cy="2970409"/>
          </a:xfrm>
          <a:custGeom>
            <a:avLst/>
            <a:gdLst/>
            <a:ahLst/>
            <a:cxnLst/>
            <a:rect r="r" b="b" t="t" l="l"/>
            <a:pathLst>
              <a:path h="2970409" w="5496517">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16" id="16"/>
          <p:cNvSpPr/>
          <p:nvPr/>
        </p:nvSpPr>
        <p:spPr>
          <a:xfrm flipH="false" flipV="false" rot="0">
            <a:off x="8466913" y="8697389"/>
            <a:ext cx="1354174" cy="1360192"/>
          </a:xfrm>
          <a:custGeom>
            <a:avLst/>
            <a:gdLst/>
            <a:ahLst/>
            <a:cxnLst/>
            <a:rect r="r" b="b" t="t" l="l"/>
            <a:pathLst>
              <a:path h="1360192" w="1354174">
                <a:moveTo>
                  <a:pt x="0" y="0"/>
                </a:moveTo>
                <a:lnTo>
                  <a:pt x="1354174" y="0"/>
                </a:lnTo>
                <a:lnTo>
                  <a:pt x="1354174" y="1360193"/>
                </a:lnTo>
                <a:lnTo>
                  <a:pt x="0" y="1360193"/>
                </a:lnTo>
                <a:lnTo>
                  <a:pt x="0" y="0"/>
                </a:lnTo>
                <a:close/>
              </a:path>
            </a:pathLst>
          </a:custGeom>
          <a:blipFill>
            <a:blip r:embed="rId9"/>
            <a:stretch>
              <a:fillRect l="0" t="0" r="0" b="0"/>
            </a:stretch>
          </a:blipFill>
        </p:spPr>
      </p:sp>
      <p:sp>
        <p:nvSpPr>
          <p:cNvPr name="Freeform 17" id="17"/>
          <p:cNvSpPr/>
          <p:nvPr/>
        </p:nvSpPr>
        <p:spPr>
          <a:xfrm flipH="false" flipV="false" rot="0">
            <a:off x="2144732" y="3856267"/>
            <a:ext cx="4239855" cy="4149758"/>
          </a:xfrm>
          <a:custGeom>
            <a:avLst/>
            <a:gdLst/>
            <a:ahLst/>
            <a:cxnLst/>
            <a:rect r="r" b="b" t="t" l="l"/>
            <a:pathLst>
              <a:path h="4149758" w="4239855">
                <a:moveTo>
                  <a:pt x="0" y="0"/>
                </a:moveTo>
                <a:lnTo>
                  <a:pt x="4239855" y="0"/>
                </a:lnTo>
                <a:lnTo>
                  <a:pt x="4239855" y="4149759"/>
                </a:lnTo>
                <a:lnTo>
                  <a:pt x="0" y="4149759"/>
                </a:lnTo>
                <a:lnTo>
                  <a:pt x="0" y="0"/>
                </a:lnTo>
                <a:close/>
              </a:path>
            </a:pathLst>
          </a:custGeom>
          <a:blipFill>
            <a:blip r:embed="rId10"/>
            <a:stretch>
              <a:fillRect l="0" t="0" r="0" b="0"/>
            </a:stretch>
          </a:blipFill>
        </p:spPr>
      </p:sp>
      <p:sp>
        <p:nvSpPr>
          <p:cNvPr name="TextBox 18" id="18"/>
          <p:cNvSpPr txBox="true"/>
          <p:nvPr/>
        </p:nvSpPr>
        <p:spPr>
          <a:xfrm rot="0">
            <a:off x="3162485" y="1619162"/>
            <a:ext cx="13240449" cy="2237105"/>
          </a:xfrm>
          <a:prstGeom prst="rect">
            <a:avLst/>
          </a:prstGeom>
        </p:spPr>
        <p:txBody>
          <a:bodyPr anchor="t" rtlCol="false" tIns="0" lIns="0" bIns="0" rIns="0">
            <a:spAutoFit/>
          </a:bodyPr>
          <a:lstStyle/>
          <a:p>
            <a:pPr algn="ctr">
              <a:lnSpc>
                <a:spcPts val="8259"/>
              </a:lnSpc>
            </a:pPr>
            <a:r>
              <a:rPr lang="en-US" sz="6999" spc="391">
                <a:solidFill>
                  <a:srgbClr val="004AAD"/>
                </a:solidFill>
                <a:latin typeface="Abstracted Dream"/>
                <a:ea typeface="Abstracted Dream"/>
                <a:cs typeface="Abstracted Dream"/>
                <a:sym typeface="Abstracted Dream"/>
              </a:rPr>
              <a:t>ZORBALIĞA UĞRAYAN MAĞDUR ÇOCUKLAR</a:t>
            </a:r>
          </a:p>
        </p:txBody>
      </p:sp>
      <p:sp>
        <p:nvSpPr>
          <p:cNvPr name="TextBox 19" id="19"/>
          <p:cNvSpPr txBox="true"/>
          <p:nvPr/>
        </p:nvSpPr>
        <p:spPr>
          <a:xfrm rot="0">
            <a:off x="6860733" y="4502396"/>
            <a:ext cx="8399970" cy="2724150"/>
          </a:xfrm>
          <a:prstGeom prst="rect">
            <a:avLst/>
          </a:prstGeom>
        </p:spPr>
        <p:txBody>
          <a:bodyPr anchor="t" rtlCol="false" tIns="0" lIns="0" bIns="0" rIns="0">
            <a:spAutoFit/>
          </a:bodyPr>
          <a:lstStyle/>
          <a:p>
            <a:pPr algn="just" marL="647700" indent="-323850" lvl="1">
              <a:lnSpc>
                <a:spcPts val="4200"/>
              </a:lnSpc>
              <a:buFont typeface="Arial"/>
              <a:buChar char="•"/>
            </a:pPr>
            <a:r>
              <a:rPr lang="en-US" sz="3000">
                <a:solidFill>
                  <a:srgbClr val="000000"/>
                </a:solidFill>
                <a:latin typeface="Accordion Black"/>
                <a:ea typeface="Accordion Black"/>
                <a:cs typeface="Accordion Black"/>
                <a:sym typeface="Accordion Black"/>
              </a:rPr>
              <a:t>İçe kapanık, çekingen,</a:t>
            </a:r>
          </a:p>
          <a:p>
            <a:pPr algn="just" marL="647700" indent="-323850" lvl="1">
              <a:lnSpc>
                <a:spcPts val="4200"/>
              </a:lnSpc>
              <a:buFont typeface="Arial"/>
              <a:buChar char="•"/>
            </a:pPr>
            <a:r>
              <a:rPr lang="en-US" sz="3000">
                <a:solidFill>
                  <a:srgbClr val="000000"/>
                </a:solidFill>
                <a:latin typeface="Accordion Black"/>
                <a:ea typeface="Accordion Black"/>
                <a:cs typeface="Accordion Black"/>
                <a:sym typeface="Accordion Black"/>
              </a:rPr>
              <a:t>Sosyal ortamda kaygılı, endişeli davranış sergileyen,</a:t>
            </a:r>
          </a:p>
          <a:p>
            <a:pPr algn="just" marL="647700" indent="-323850" lvl="1">
              <a:lnSpc>
                <a:spcPts val="4200"/>
              </a:lnSpc>
              <a:buFont typeface="Arial"/>
              <a:buChar char="•"/>
            </a:pPr>
            <a:r>
              <a:rPr lang="en-US" sz="3000">
                <a:solidFill>
                  <a:srgbClr val="000000"/>
                </a:solidFill>
                <a:latin typeface="Accordion Black"/>
                <a:ea typeface="Accordion Black"/>
                <a:cs typeface="Accordion Black"/>
                <a:sym typeface="Accordion Black"/>
              </a:rPr>
              <a:t>Dezavantajlı grupta bulunan,</a:t>
            </a:r>
          </a:p>
          <a:p>
            <a:pPr algn="just" marL="647700" indent="-323850" lvl="1">
              <a:lnSpc>
                <a:spcPts val="4200"/>
              </a:lnSpc>
              <a:buFont typeface="Arial"/>
              <a:buChar char="•"/>
            </a:pPr>
            <a:r>
              <a:rPr lang="en-US" sz="3000">
                <a:solidFill>
                  <a:srgbClr val="000000"/>
                </a:solidFill>
                <a:latin typeface="Accordion Black"/>
                <a:ea typeface="Accordion Black"/>
                <a:cs typeface="Accordion Black"/>
                <a:sym typeface="Accordion Black"/>
              </a:rPr>
              <a:t>Düşük benlik saygısı, özgüven eksikliği vb. </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948482" y="1317972"/>
            <a:ext cx="15876560" cy="7945476"/>
            <a:chOff x="0" y="0"/>
            <a:chExt cx="4181481" cy="2092636"/>
          </a:xfrm>
        </p:grpSpPr>
        <p:sp>
          <p:nvSpPr>
            <p:cNvPr name="Freeform 7" id="7"/>
            <p:cNvSpPr/>
            <p:nvPr/>
          </p:nvSpPr>
          <p:spPr>
            <a:xfrm flipH="false" flipV="false" rot="0">
              <a:off x="0" y="0"/>
              <a:ext cx="4181481" cy="2092636"/>
            </a:xfrm>
            <a:custGeom>
              <a:avLst/>
              <a:gdLst/>
              <a:ahLst/>
              <a:cxnLst/>
              <a:rect r="r" b="b" t="t" l="l"/>
              <a:pathLst>
                <a:path h="2092636" w="4181481">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name="TextBox 8" id="8"/>
            <p:cNvSpPr txBox="true"/>
            <p:nvPr/>
          </p:nvSpPr>
          <p:spPr>
            <a:xfrm>
              <a:off x="0" y="-38100"/>
              <a:ext cx="4181481" cy="2130736"/>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true" flipV="false" rot="0">
            <a:off x="292166" y="1438055"/>
            <a:ext cx="1312631" cy="837697"/>
          </a:xfrm>
          <a:custGeom>
            <a:avLst/>
            <a:gdLst/>
            <a:ahLst/>
            <a:cxnLst/>
            <a:rect r="r" b="b" t="t" l="l"/>
            <a:pathLst>
              <a:path h="837697" w="1312631">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0" id="10"/>
          <p:cNvSpPr/>
          <p:nvPr/>
        </p:nvSpPr>
        <p:spPr>
          <a:xfrm flipH="false" flipV="false" rot="0">
            <a:off x="1604797" y="308481"/>
            <a:ext cx="1581824" cy="1009491"/>
          </a:xfrm>
          <a:custGeom>
            <a:avLst/>
            <a:gdLst/>
            <a:ahLst/>
            <a:cxnLst/>
            <a:rect r="r" b="b" t="t" l="l"/>
            <a:pathLst>
              <a:path h="1009491" w="1581824">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1" id="11"/>
          <p:cNvSpPr/>
          <p:nvPr/>
        </p:nvSpPr>
        <p:spPr>
          <a:xfrm flipH="true" flipV="false" rot="0">
            <a:off x="16143268" y="-3984217"/>
            <a:ext cx="10801253" cy="5756168"/>
          </a:xfrm>
          <a:custGeom>
            <a:avLst/>
            <a:gdLst/>
            <a:ahLst/>
            <a:cxnLst/>
            <a:rect r="r" b="b" t="t" l="l"/>
            <a:pathLst>
              <a:path h="5756168" w="10801253">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8656520" y="-3984217"/>
            <a:ext cx="10801253" cy="5756168"/>
          </a:xfrm>
          <a:custGeom>
            <a:avLst/>
            <a:gdLst/>
            <a:ahLst/>
            <a:cxnLst/>
            <a:rect r="r" b="b" t="t" l="l"/>
            <a:pathLst>
              <a:path h="5756168" w="10801253">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16143268" y="7552514"/>
            <a:ext cx="1793964" cy="1144875"/>
          </a:xfrm>
          <a:custGeom>
            <a:avLst/>
            <a:gdLst/>
            <a:ahLst/>
            <a:cxnLst/>
            <a:rect r="r" b="b" t="t" l="l"/>
            <a:pathLst>
              <a:path h="1144875" w="1793964">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4" id="14"/>
          <p:cNvSpPr/>
          <p:nvPr/>
        </p:nvSpPr>
        <p:spPr>
          <a:xfrm flipH="false" flipV="false" rot="0">
            <a:off x="-2469220" y="7641371"/>
            <a:ext cx="5496517" cy="2970409"/>
          </a:xfrm>
          <a:custGeom>
            <a:avLst/>
            <a:gdLst/>
            <a:ahLst/>
            <a:cxnLst/>
            <a:rect r="r" b="b" t="t" l="l"/>
            <a:pathLst>
              <a:path h="2970409" w="5496517">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true" flipV="false" rot="0">
            <a:off x="15260703" y="7641371"/>
            <a:ext cx="5496517" cy="2970409"/>
          </a:xfrm>
          <a:custGeom>
            <a:avLst/>
            <a:gdLst/>
            <a:ahLst/>
            <a:cxnLst/>
            <a:rect r="r" b="b" t="t" l="l"/>
            <a:pathLst>
              <a:path h="2970409" w="5496517">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16" id="16"/>
          <p:cNvSpPr/>
          <p:nvPr/>
        </p:nvSpPr>
        <p:spPr>
          <a:xfrm flipH="false" flipV="false" rot="0">
            <a:off x="8466913" y="8697389"/>
            <a:ext cx="1354174" cy="1360192"/>
          </a:xfrm>
          <a:custGeom>
            <a:avLst/>
            <a:gdLst/>
            <a:ahLst/>
            <a:cxnLst/>
            <a:rect r="r" b="b" t="t" l="l"/>
            <a:pathLst>
              <a:path h="1360192" w="1354174">
                <a:moveTo>
                  <a:pt x="0" y="0"/>
                </a:moveTo>
                <a:lnTo>
                  <a:pt x="1354174" y="0"/>
                </a:lnTo>
                <a:lnTo>
                  <a:pt x="1354174" y="1360193"/>
                </a:lnTo>
                <a:lnTo>
                  <a:pt x="0" y="1360193"/>
                </a:lnTo>
                <a:lnTo>
                  <a:pt x="0" y="0"/>
                </a:lnTo>
                <a:close/>
              </a:path>
            </a:pathLst>
          </a:custGeom>
          <a:blipFill>
            <a:blip r:embed="rId9"/>
            <a:stretch>
              <a:fillRect l="0" t="0" r="0" b="0"/>
            </a:stretch>
          </a:blipFill>
        </p:spPr>
      </p:sp>
      <p:sp>
        <p:nvSpPr>
          <p:cNvPr name="TextBox 17" id="17"/>
          <p:cNvSpPr txBox="true"/>
          <p:nvPr/>
        </p:nvSpPr>
        <p:spPr>
          <a:xfrm rot="0">
            <a:off x="2144732" y="1590587"/>
            <a:ext cx="14258202" cy="2553970"/>
          </a:xfrm>
          <a:prstGeom prst="rect">
            <a:avLst/>
          </a:prstGeom>
        </p:spPr>
        <p:txBody>
          <a:bodyPr anchor="t" rtlCol="false" tIns="0" lIns="0" bIns="0" rIns="0">
            <a:spAutoFit/>
          </a:bodyPr>
          <a:lstStyle/>
          <a:p>
            <a:pPr algn="ctr">
              <a:lnSpc>
                <a:spcPts val="9440"/>
              </a:lnSpc>
            </a:pPr>
            <a:r>
              <a:rPr lang="en-US" sz="8000" spc="448">
                <a:solidFill>
                  <a:srgbClr val="004AAD"/>
                </a:solidFill>
                <a:latin typeface="Abstracted Dream"/>
                <a:ea typeface="Abstracted Dream"/>
                <a:cs typeface="Abstracted Dream"/>
                <a:sym typeface="Abstracted Dream"/>
              </a:rPr>
              <a:t>AKRAN ZORBALIĞI NASIL ETKILER?</a:t>
            </a:r>
          </a:p>
        </p:txBody>
      </p:sp>
      <p:sp>
        <p:nvSpPr>
          <p:cNvPr name="TextBox 18" id="18"/>
          <p:cNvSpPr txBox="true"/>
          <p:nvPr/>
        </p:nvSpPr>
        <p:spPr>
          <a:xfrm rot="0">
            <a:off x="2144732" y="4187989"/>
            <a:ext cx="5992625" cy="3768725"/>
          </a:xfrm>
          <a:prstGeom prst="rect">
            <a:avLst/>
          </a:prstGeom>
        </p:spPr>
        <p:txBody>
          <a:bodyPr anchor="t" rtlCol="false" tIns="0" lIns="0" bIns="0" rIns="0">
            <a:spAutoFit/>
          </a:bodyPr>
          <a:lstStyle/>
          <a:p>
            <a:pPr algn="just" marL="755651" indent="-377825" lvl="1">
              <a:lnSpc>
                <a:spcPts val="4900"/>
              </a:lnSpc>
              <a:buFont typeface="Arial"/>
              <a:buChar char="•"/>
            </a:pPr>
            <a:r>
              <a:rPr lang="en-US" sz="3500">
                <a:solidFill>
                  <a:srgbClr val="000000"/>
                </a:solidFill>
                <a:latin typeface="Accordion Black"/>
                <a:ea typeface="Accordion Black"/>
                <a:cs typeface="Accordion Black"/>
                <a:sym typeface="Accordion Black"/>
              </a:rPr>
              <a:t>Okul başarısında düşüş,                                  </a:t>
            </a:r>
          </a:p>
          <a:p>
            <a:pPr algn="just" marL="755651" indent="-377825" lvl="1">
              <a:lnSpc>
                <a:spcPts val="4900"/>
              </a:lnSpc>
              <a:buFont typeface="Arial"/>
              <a:buChar char="•"/>
            </a:pPr>
            <a:r>
              <a:rPr lang="en-US" sz="3500">
                <a:solidFill>
                  <a:srgbClr val="000000"/>
                </a:solidFill>
                <a:latin typeface="Accordion Black"/>
                <a:ea typeface="Accordion Black"/>
                <a:cs typeface="Accordion Black"/>
                <a:sym typeface="Accordion Black"/>
              </a:rPr>
              <a:t>Depresyon,</a:t>
            </a:r>
          </a:p>
          <a:p>
            <a:pPr algn="just" marL="755651" indent="-377825" lvl="1">
              <a:lnSpc>
                <a:spcPts val="4900"/>
              </a:lnSpc>
              <a:buFont typeface="Arial"/>
              <a:buChar char="•"/>
            </a:pPr>
            <a:r>
              <a:rPr lang="en-US" sz="3500">
                <a:solidFill>
                  <a:srgbClr val="000000"/>
                </a:solidFill>
                <a:latin typeface="Accordion Black"/>
                <a:ea typeface="Accordion Black"/>
                <a:cs typeface="Accordion Black"/>
                <a:sym typeface="Accordion Black"/>
              </a:rPr>
              <a:t>Mutsuzluk,</a:t>
            </a:r>
          </a:p>
          <a:p>
            <a:pPr algn="just" marL="755651" indent="-377825" lvl="1">
              <a:lnSpc>
                <a:spcPts val="4900"/>
              </a:lnSpc>
              <a:buFont typeface="Arial"/>
              <a:buChar char="•"/>
            </a:pPr>
            <a:r>
              <a:rPr lang="en-US" sz="3500">
                <a:solidFill>
                  <a:srgbClr val="000000"/>
                </a:solidFill>
                <a:latin typeface="Accordion Black"/>
                <a:ea typeface="Accordion Black"/>
                <a:cs typeface="Accordion Black"/>
                <a:sym typeface="Accordion Black"/>
              </a:rPr>
              <a:t>Yeme bozuklukları,</a:t>
            </a:r>
          </a:p>
          <a:p>
            <a:pPr algn="just" marL="755651" indent="-377825" lvl="1">
              <a:lnSpc>
                <a:spcPts val="4900"/>
              </a:lnSpc>
              <a:buFont typeface="Arial"/>
              <a:buChar char="•"/>
            </a:pPr>
            <a:r>
              <a:rPr lang="en-US" sz="3500">
                <a:solidFill>
                  <a:srgbClr val="000000"/>
                </a:solidFill>
                <a:latin typeface="Accordion Black"/>
                <a:ea typeface="Accordion Black"/>
                <a:cs typeface="Accordion Black"/>
                <a:sym typeface="Accordion Black"/>
              </a:rPr>
              <a:t>Uyku bozuklukları, </a:t>
            </a:r>
          </a:p>
          <a:p>
            <a:pPr algn="just" marL="755651" indent="-377825" lvl="1">
              <a:lnSpc>
                <a:spcPts val="4900"/>
              </a:lnSpc>
              <a:buFont typeface="Arial"/>
              <a:buChar char="•"/>
            </a:pPr>
            <a:r>
              <a:rPr lang="en-US" sz="3500">
                <a:solidFill>
                  <a:srgbClr val="000000"/>
                </a:solidFill>
                <a:latin typeface="Accordion Black"/>
                <a:ea typeface="Accordion Black"/>
                <a:cs typeface="Accordion Black"/>
                <a:sym typeface="Accordion Black"/>
              </a:rPr>
              <a:t>Sosyal ilişkilerde azalma, </a:t>
            </a:r>
          </a:p>
        </p:txBody>
      </p:sp>
      <p:sp>
        <p:nvSpPr>
          <p:cNvPr name="TextBox 19" id="19"/>
          <p:cNvSpPr txBox="true"/>
          <p:nvPr/>
        </p:nvSpPr>
        <p:spPr>
          <a:xfrm rot="0">
            <a:off x="8886762" y="4187989"/>
            <a:ext cx="5992625" cy="3768725"/>
          </a:xfrm>
          <a:prstGeom prst="rect">
            <a:avLst/>
          </a:prstGeom>
        </p:spPr>
        <p:txBody>
          <a:bodyPr anchor="t" rtlCol="false" tIns="0" lIns="0" bIns="0" rIns="0">
            <a:spAutoFit/>
          </a:bodyPr>
          <a:lstStyle/>
          <a:p>
            <a:pPr algn="just" marL="755651" indent="-377825" lvl="1">
              <a:lnSpc>
                <a:spcPts val="4900"/>
              </a:lnSpc>
              <a:buFont typeface="Arial"/>
              <a:buChar char="•"/>
            </a:pPr>
            <a:r>
              <a:rPr lang="en-US" sz="3500">
                <a:solidFill>
                  <a:srgbClr val="000000"/>
                </a:solidFill>
                <a:latin typeface="Accordion Black"/>
                <a:ea typeface="Accordion Black"/>
                <a:cs typeface="Accordion Black"/>
                <a:sym typeface="Accordion Black"/>
              </a:rPr>
              <a:t>Olumsuz benlik algısı,</a:t>
            </a:r>
          </a:p>
          <a:p>
            <a:pPr algn="just" marL="755651" indent="-377825" lvl="1">
              <a:lnSpc>
                <a:spcPts val="4900"/>
              </a:lnSpc>
              <a:buFont typeface="Arial"/>
              <a:buChar char="•"/>
            </a:pPr>
            <a:r>
              <a:rPr lang="en-US" sz="3500">
                <a:solidFill>
                  <a:srgbClr val="000000"/>
                </a:solidFill>
                <a:latin typeface="Accordion Black"/>
                <a:ea typeface="Accordion Black"/>
                <a:cs typeface="Accordion Black"/>
                <a:sym typeface="Accordion Black"/>
              </a:rPr>
              <a:t>Dikkat sorunları,</a:t>
            </a:r>
          </a:p>
          <a:p>
            <a:pPr algn="just" marL="755651" indent="-377825" lvl="1">
              <a:lnSpc>
                <a:spcPts val="4900"/>
              </a:lnSpc>
              <a:buFont typeface="Arial"/>
              <a:buChar char="•"/>
            </a:pPr>
            <a:r>
              <a:rPr lang="en-US" sz="3500">
                <a:solidFill>
                  <a:srgbClr val="000000"/>
                </a:solidFill>
                <a:latin typeface="Accordion Black"/>
                <a:ea typeface="Accordion Black"/>
                <a:cs typeface="Accordion Black"/>
                <a:sym typeface="Accordion Black"/>
              </a:rPr>
              <a:t>Baş ağrısı, karın ağrısı gibi fiziksel etkiler,</a:t>
            </a:r>
          </a:p>
          <a:p>
            <a:pPr algn="just" marL="755651" indent="-377825" lvl="1">
              <a:lnSpc>
                <a:spcPts val="4900"/>
              </a:lnSpc>
              <a:buFont typeface="Arial"/>
              <a:buChar char="•"/>
            </a:pPr>
            <a:r>
              <a:rPr lang="en-US" sz="3500">
                <a:solidFill>
                  <a:srgbClr val="000000"/>
                </a:solidFill>
                <a:latin typeface="Accordion Black"/>
                <a:ea typeface="Accordion Black"/>
                <a:cs typeface="Accordion Black"/>
                <a:sym typeface="Accordion Black"/>
              </a:rPr>
              <a:t>Okul devamsızlığı,</a:t>
            </a:r>
          </a:p>
          <a:p>
            <a:pPr algn="just" marL="755651" indent="-377825" lvl="1">
              <a:lnSpc>
                <a:spcPts val="4900"/>
              </a:lnSpc>
              <a:buFont typeface="Arial"/>
              <a:buChar char="•"/>
            </a:pPr>
            <a:r>
              <a:rPr lang="en-US" sz="3500">
                <a:solidFill>
                  <a:srgbClr val="000000"/>
                </a:solidFill>
                <a:latin typeface="Accordion Black"/>
                <a:ea typeface="Accordion Black"/>
                <a:cs typeface="Accordion Black"/>
                <a:sym typeface="Accordion Black"/>
              </a:rPr>
              <a:t>Yorgunluk vb. </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8888" r="0" b="-38888"/>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205720" y="1170762"/>
            <a:ext cx="15876560" cy="7945476"/>
            <a:chOff x="0" y="0"/>
            <a:chExt cx="4181481" cy="2092636"/>
          </a:xfrm>
        </p:grpSpPr>
        <p:sp>
          <p:nvSpPr>
            <p:cNvPr name="Freeform 7" id="7"/>
            <p:cNvSpPr/>
            <p:nvPr/>
          </p:nvSpPr>
          <p:spPr>
            <a:xfrm flipH="false" flipV="false" rot="0">
              <a:off x="0" y="0"/>
              <a:ext cx="4181481" cy="2092636"/>
            </a:xfrm>
            <a:custGeom>
              <a:avLst/>
              <a:gdLst/>
              <a:ahLst/>
              <a:cxnLst/>
              <a:rect r="r" b="b" t="t" l="l"/>
              <a:pathLst>
                <a:path h="2092636" w="4181481">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name="TextBox 8" id="8"/>
            <p:cNvSpPr txBox="true"/>
            <p:nvPr/>
          </p:nvSpPr>
          <p:spPr>
            <a:xfrm>
              <a:off x="0" y="-38100"/>
              <a:ext cx="4181481" cy="2130736"/>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true" flipV="false" rot="0">
            <a:off x="292166" y="1438055"/>
            <a:ext cx="1312631" cy="837697"/>
          </a:xfrm>
          <a:custGeom>
            <a:avLst/>
            <a:gdLst/>
            <a:ahLst/>
            <a:cxnLst/>
            <a:rect r="r" b="b" t="t" l="l"/>
            <a:pathLst>
              <a:path h="837697" w="1312631">
                <a:moveTo>
                  <a:pt x="1312631" y="0"/>
                </a:moveTo>
                <a:lnTo>
                  <a:pt x="0" y="0"/>
                </a:lnTo>
                <a:lnTo>
                  <a:pt x="0" y="837697"/>
                </a:lnTo>
                <a:lnTo>
                  <a:pt x="1312631" y="837697"/>
                </a:lnTo>
                <a:lnTo>
                  <a:pt x="1312631"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10" id="10"/>
          <p:cNvSpPr/>
          <p:nvPr/>
        </p:nvSpPr>
        <p:spPr>
          <a:xfrm flipH="false" flipV="false" rot="0">
            <a:off x="1604797" y="308481"/>
            <a:ext cx="1581824" cy="1009491"/>
          </a:xfrm>
          <a:custGeom>
            <a:avLst/>
            <a:gdLst/>
            <a:ahLst/>
            <a:cxnLst/>
            <a:rect r="r" b="b" t="t" l="l"/>
            <a:pathLst>
              <a:path h="1009491" w="1581824">
                <a:moveTo>
                  <a:pt x="0" y="0"/>
                </a:moveTo>
                <a:lnTo>
                  <a:pt x="1581824" y="0"/>
                </a:lnTo>
                <a:lnTo>
                  <a:pt x="1581824" y="1009491"/>
                </a:lnTo>
                <a:lnTo>
                  <a:pt x="0" y="100949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11" id="11"/>
          <p:cNvSpPr/>
          <p:nvPr/>
        </p:nvSpPr>
        <p:spPr>
          <a:xfrm flipH="true" flipV="false" rot="0">
            <a:off x="16143268" y="-3984217"/>
            <a:ext cx="10801253" cy="5756168"/>
          </a:xfrm>
          <a:custGeom>
            <a:avLst/>
            <a:gdLst/>
            <a:ahLst/>
            <a:cxnLst/>
            <a:rect r="r" b="b" t="t" l="l"/>
            <a:pathLst>
              <a:path h="5756168" w="10801253">
                <a:moveTo>
                  <a:pt x="10801252" y="0"/>
                </a:moveTo>
                <a:lnTo>
                  <a:pt x="0" y="0"/>
                </a:lnTo>
                <a:lnTo>
                  <a:pt x="0" y="5756167"/>
                </a:lnTo>
                <a:lnTo>
                  <a:pt x="10801252" y="5756167"/>
                </a:lnTo>
                <a:lnTo>
                  <a:pt x="10801252"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0">
            <a:off x="-8656520" y="-3984217"/>
            <a:ext cx="10801253" cy="5756168"/>
          </a:xfrm>
          <a:custGeom>
            <a:avLst/>
            <a:gdLst/>
            <a:ahLst/>
            <a:cxnLst/>
            <a:rect r="r" b="b" t="t" l="l"/>
            <a:pathLst>
              <a:path h="5756168" w="10801253">
                <a:moveTo>
                  <a:pt x="0" y="0"/>
                </a:moveTo>
                <a:lnTo>
                  <a:pt x="10801252" y="0"/>
                </a:lnTo>
                <a:lnTo>
                  <a:pt x="10801252" y="5756167"/>
                </a:lnTo>
                <a:lnTo>
                  <a:pt x="0" y="57561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16143268" y="7552514"/>
            <a:ext cx="1793964" cy="1144875"/>
          </a:xfrm>
          <a:custGeom>
            <a:avLst/>
            <a:gdLst/>
            <a:ahLst/>
            <a:cxnLst/>
            <a:rect r="r" b="b" t="t" l="l"/>
            <a:pathLst>
              <a:path h="1144875" w="1793964">
                <a:moveTo>
                  <a:pt x="0" y="0"/>
                </a:moveTo>
                <a:lnTo>
                  <a:pt x="1793964" y="0"/>
                </a:lnTo>
                <a:lnTo>
                  <a:pt x="1793964" y="1144875"/>
                </a:lnTo>
                <a:lnTo>
                  <a:pt x="0" y="11448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14" id="14"/>
          <p:cNvSpPr/>
          <p:nvPr/>
        </p:nvSpPr>
        <p:spPr>
          <a:xfrm flipH="false" flipV="false" rot="0">
            <a:off x="-2469220" y="7641371"/>
            <a:ext cx="5496517" cy="2970409"/>
          </a:xfrm>
          <a:custGeom>
            <a:avLst/>
            <a:gdLst/>
            <a:ahLst/>
            <a:cxnLst/>
            <a:rect r="r" b="b" t="t" l="l"/>
            <a:pathLst>
              <a:path h="2970409" w="5496517">
                <a:moveTo>
                  <a:pt x="0" y="0"/>
                </a:moveTo>
                <a:lnTo>
                  <a:pt x="5496517" y="0"/>
                </a:lnTo>
                <a:lnTo>
                  <a:pt x="5496517" y="2970409"/>
                </a:lnTo>
                <a:lnTo>
                  <a:pt x="0" y="29704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true" flipV="false" rot="0">
            <a:off x="15260703" y="7641371"/>
            <a:ext cx="5496517" cy="2970409"/>
          </a:xfrm>
          <a:custGeom>
            <a:avLst/>
            <a:gdLst/>
            <a:ahLst/>
            <a:cxnLst/>
            <a:rect r="r" b="b" t="t" l="l"/>
            <a:pathLst>
              <a:path h="2970409" w="5496517">
                <a:moveTo>
                  <a:pt x="5496517" y="0"/>
                </a:moveTo>
                <a:lnTo>
                  <a:pt x="0" y="0"/>
                </a:lnTo>
                <a:lnTo>
                  <a:pt x="0" y="2970409"/>
                </a:lnTo>
                <a:lnTo>
                  <a:pt x="5496517" y="2970409"/>
                </a:lnTo>
                <a:lnTo>
                  <a:pt x="5496517"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Freeform 16" id="16"/>
          <p:cNvSpPr/>
          <p:nvPr/>
        </p:nvSpPr>
        <p:spPr>
          <a:xfrm flipH="false" flipV="false" rot="0">
            <a:off x="8466913" y="8697389"/>
            <a:ext cx="1354174" cy="1360192"/>
          </a:xfrm>
          <a:custGeom>
            <a:avLst/>
            <a:gdLst/>
            <a:ahLst/>
            <a:cxnLst/>
            <a:rect r="r" b="b" t="t" l="l"/>
            <a:pathLst>
              <a:path h="1360192" w="1354174">
                <a:moveTo>
                  <a:pt x="0" y="0"/>
                </a:moveTo>
                <a:lnTo>
                  <a:pt x="1354174" y="0"/>
                </a:lnTo>
                <a:lnTo>
                  <a:pt x="1354174" y="1360193"/>
                </a:lnTo>
                <a:lnTo>
                  <a:pt x="0" y="1360193"/>
                </a:lnTo>
                <a:lnTo>
                  <a:pt x="0" y="0"/>
                </a:lnTo>
                <a:close/>
              </a:path>
            </a:pathLst>
          </a:custGeom>
          <a:blipFill>
            <a:blip r:embed="rId10"/>
            <a:stretch>
              <a:fillRect l="0" t="0" r="0" b="0"/>
            </a:stretch>
          </a:blipFill>
        </p:spPr>
      </p:sp>
      <p:sp>
        <p:nvSpPr>
          <p:cNvPr name="Freeform 17" id="17"/>
          <p:cNvSpPr/>
          <p:nvPr/>
        </p:nvSpPr>
        <p:spPr>
          <a:xfrm flipH="false" flipV="false" rot="0">
            <a:off x="3027297" y="6877283"/>
            <a:ext cx="1009163" cy="1350462"/>
          </a:xfrm>
          <a:custGeom>
            <a:avLst/>
            <a:gdLst/>
            <a:ahLst/>
            <a:cxnLst/>
            <a:rect r="r" b="b" t="t" l="l"/>
            <a:pathLst>
              <a:path h="1350462" w="1009163">
                <a:moveTo>
                  <a:pt x="0" y="0"/>
                </a:moveTo>
                <a:lnTo>
                  <a:pt x="1009163" y="0"/>
                </a:lnTo>
                <a:lnTo>
                  <a:pt x="1009163" y="1350462"/>
                </a:lnTo>
                <a:lnTo>
                  <a:pt x="0" y="135046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8" id="18"/>
          <p:cNvSpPr txBox="true"/>
          <p:nvPr/>
        </p:nvSpPr>
        <p:spPr>
          <a:xfrm rot="0">
            <a:off x="2505566" y="1555980"/>
            <a:ext cx="13276867" cy="1920240"/>
          </a:xfrm>
          <a:prstGeom prst="rect">
            <a:avLst/>
          </a:prstGeom>
        </p:spPr>
        <p:txBody>
          <a:bodyPr anchor="t" rtlCol="false" tIns="0" lIns="0" bIns="0" rIns="0">
            <a:spAutoFit/>
          </a:bodyPr>
          <a:lstStyle/>
          <a:p>
            <a:pPr algn="ctr">
              <a:lnSpc>
                <a:spcPts val="7080"/>
              </a:lnSpc>
            </a:pPr>
            <a:r>
              <a:rPr lang="en-US" sz="6000" spc="336" u="sng">
                <a:solidFill>
                  <a:srgbClr val="004AAD"/>
                </a:solidFill>
                <a:latin typeface="Abstracted Dream"/>
                <a:ea typeface="Abstracted Dream"/>
                <a:cs typeface="Abstracted Dream"/>
                <a:sym typeface="Abstracted Dream"/>
              </a:rPr>
              <a:t>ETKINLIK:</a:t>
            </a:r>
            <a:r>
              <a:rPr lang="en-US" sz="6000" spc="336">
                <a:solidFill>
                  <a:srgbClr val="004AAD"/>
                </a:solidFill>
                <a:latin typeface="Abstracted Dream"/>
                <a:ea typeface="Abstracted Dream"/>
                <a:cs typeface="Abstracted Dream"/>
                <a:sym typeface="Abstracted Dream"/>
              </a:rPr>
              <a:t> ZORBALIĞIN ETKILERI HAKKINDA DÜŞÜNME </a:t>
            </a:r>
          </a:p>
        </p:txBody>
      </p:sp>
      <p:sp>
        <p:nvSpPr>
          <p:cNvPr name="TextBox 19" id="19"/>
          <p:cNvSpPr txBox="true"/>
          <p:nvPr/>
        </p:nvSpPr>
        <p:spPr>
          <a:xfrm rot="0">
            <a:off x="1604797" y="3695295"/>
            <a:ext cx="15150956" cy="2724150"/>
          </a:xfrm>
          <a:prstGeom prst="rect">
            <a:avLst/>
          </a:prstGeom>
        </p:spPr>
        <p:txBody>
          <a:bodyPr anchor="t" rtlCol="false" tIns="0" lIns="0" bIns="0" rIns="0">
            <a:spAutoFit/>
          </a:bodyPr>
          <a:lstStyle/>
          <a:p>
            <a:pPr algn="just">
              <a:lnSpc>
                <a:spcPts val="4200"/>
              </a:lnSpc>
            </a:pPr>
            <a:r>
              <a:rPr lang="en-US" sz="3000">
                <a:solidFill>
                  <a:srgbClr val="000000"/>
                </a:solidFill>
                <a:latin typeface="Accordion Black"/>
                <a:ea typeface="Accordion Black"/>
                <a:cs typeface="Accordion Black"/>
                <a:sym typeface="Accordion Black"/>
              </a:rPr>
              <a:t>  Elinizdeki boş bir kağıdı buruşturun, üzerine basın. Kağıda istediğinizi yapın ama kağıdı yırtmayın. Daha sonra kağıdı yırtmadan dikkatlice açın ve düzeltmeye çalışın.  </a:t>
            </a:r>
          </a:p>
          <a:p>
            <a:pPr algn="just" marL="647700" indent="-323850" lvl="1">
              <a:lnSpc>
                <a:spcPts val="4200"/>
              </a:lnSpc>
              <a:buFont typeface="Arial"/>
              <a:buChar char="•"/>
            </a:pPr>
            <a:r>
              <a:rPr lang="en-US" sz="3000">
                <a:solidFill>
                  <a:srgbClr val="000000"/>
                </a:solidFill>
                <a:latin typeface="Accordion Black"/>
                <a:ea typeface="Accordion Black"/>
                <a:cs typeface="Accordion Black"/>
                <a:sym typeface="Accordion Black"/>
              </a:rPr>
              <a:t>Kağıdın üzerindeki çizgiler ve lekeler sizce kalıcı mı?</a:t>
            </a:r>
          </a:p>
          <a:p>
            <a:pPr algn="just">
              <a:lnSpc>
                <a:spcPts val="4200"/>
              </a:lnSpc>
            </a:pPr>
            <a:r>
              <a:rPr lang="en-US" sz="3000">
                <a:solidFill>
                  <a:srgbClr val="000000"/>
                </a:solidFill>
                <a:latin typeface="Accordion Black"/>
                <a:ea typeface="Accordion Black"/>
                <a:cs typeface="Accordion Black"/>
                <a:sym typeface="Accordion Black"/>
              </a:rPr>
              <a:t>Şimdi kağıdı bu duruma getirdiğiniz için kağıttan özür dileyin. </a:t>
            </a:r>
          </a:p>
          <a:p>
            <a:pPr algn="just" marL="647700" indent="-323850" lvl="1">
              <a:lnSpc>
                <a:spcPts val="4200"/>
              </a:lnSpc>
              <a:buFont typeface="Arial"/>
              <a:buChar char="•"/>
            </a:pPr>
            <a:r>
              <a:rPr lang="en-US" sz="3000">
                <a:solidFill>
                  <a:srgbClr val="000000"/>
                </a:solidFill>
                <a:latin typeface="Accordion Black"/>
                <a:ea typeface="Accordion Black"/>
                <a:cs typeface="Accordion Black"/>
                <a:sym typeface="Accordion Black"/>
              </a:rPr>
              <a:t>Özür diledikten sonra kağıt ilk haline döndü mü?</a:t>
            </a:r>
          </a:p>
        </p:txBody>
      </p:sp>
      <p:sp>
        <p:nvSpPr>
          <p:cNvPr name="TextBox 20" id="20"/>
          <p:cNvSpPr txBox="true"/>
          <p:nvPr/>
        </p:nvSpPr>
        <p:spPr>
          <a:xfrm rot="0">
            <a:off x="4036460" y="6746021"/>
            <a:ext cx="12541955" cy="1657350"/>
          </a:xfrm>
          <a:prstGeom prst="rect">
            <a:avLst/>
          </a:prstGeom>
        </p:spPr>
        <p:txBody>
          <a:bodyPr anchor="t" rtlCol="false" tIns="0" lIns="0" bIns="0" rIns="0">
            <a:spAutoFit/>
          </a:bodyPr>
          <a:lstStyle/>
          <a:p>
            <a:pPr algn="just" marL="647700" indent="-323850" lvl="1">
              <a:lnSpc>
                <a:spcPts val="4200"/>
              </a:lnSpc>
              <a:buAutoNum type="arabicPeriod" startAt="1"/>
            </a:pPr>
            <a:r>
              <a:rPr lang="en-US" sz="3000">
                <a:solidFill>
                  <a:srgbClr val="000000"/>
                </a:solidFill>
                <a:latin typeface="Accordion Black"/>
                <a:ea typeface="Accordion Black"/>
                <a:cs typeface="Accordion Black"/>
                <a:sym typeface="Accordion Black"/>
              </a:rPr>
              <a:t>Bu kağıt tanıdığın kim olabilir?</a:t>
            </a:r>
          </a:p>
          <a:p>
            <a:pPr algn="just" marL="647700" indent="-323850" lvl="1">
              <a:lnSpc>
                <a:spcPts val="4200"/>
              </a:lnSpc>
              <a:buAutoNum type="arabicPeriod" startAt="1"/>
            </a:pPr>
            <a:r>
              <a:rPr lang="en-US" sz="3000">
                <a:solidFill>
                  <a:srgbClr val="000000"/>
                </a:solidFill>
                <a:latin typeface="Accordion Black"/>
                <a:ea typeface="Accordion Black"/>
                <a:cs typeface="Accordion Black"/>
                <a:sym typeface="Accordion Black"/>
              </a:rPr>
              <a:t>Bu kişi nasıl hissediyor olabilir? Sen ne hissettin?</a:t>
            </a:r>
          </a:p>
          <a:p>
            <a:pPr algn="just">
              <a:lnSpc>
                <a:spcPts val="4200"/>
              </a:lnSpc>
              <a:spcBef>
                <a:spcPct val="0"/>
              </a:spcBef>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205720" y="1170762"/>
            <a:ext cx="15876560" cy="7945476"/>
            <a:chOff x="0" y="0"/>
            <a:chExt cx="4181481" cy="2092636"/>
          </a:xfrm>
        </p:grpSpPr>
        <p:sp>
          <p:nvSpPr>
            <p:cNvPr name="Freeform 7" id="7"/>
            <p:cNvSpPr/>
            <p:nvPr/>
          </p:nvSpPr>
          <p:spPr>
            <a:xfrm flipH="false" flipV="false" rot="0">
              <a:off x="0" y="0"/>
              <a:ext cx="4181481" cy="2092636"/>
            </a:xfrm>
            <a:custGeom>
              <a:avLst/>
              <a:gdLst/>
              <a:ahLst/>
              <a:cxnLst/>
              <a:rect r="r" b="b" t="t" l="l"/>
              <a:pathLst>
                <a:path h="2092636" w="4181481">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name="TextBox 8" id="8"/>
            <p:cNvSpPr txBox="true"/>
            <p:nvPr/>
          </p:nvSpPr>
          <p:spPr>
            <a:xfrm>
              <a:off x="0" y="-38100"/>
              <a:ext cx="4181481" cy="2130736"/>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6143268" y="7552514"/>
            <a:ext cx="1793964" cy="1144875"/>
          </a:xfrm>
          <a:custGeom>
            <a:avLst/>
            <a:gdLst/>
            <a:ahLst/>
            <a:cxnLst/>
            <a:rect r="r" b="b" t="t" l="l"/>
            <a:pathLst>
              <a:path h="1144875" w="1793964">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0" id="10"/>
          <p:cNvSpPr/>
          <p:nvPr/>
        </p:nvSpPr>
        <p:spPr>
          <a:xfrm flipH="true" flipV="false" rot="0">
            <a:off x="292166" y="1438055"/>
            <a:ext cx="1312631" cy="837697"/>
          </a:xfrm>
          <a:custGeom>
            <a:avLst/>
            <a:gdLst/>
            <a:ahLst/>
            <a:cxnLst/>
            <a:rect r="r" b="b" t="t" l="l"/>
            <a:pathLst>
              <a:path h="837697" w="1312631">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1" id="11"/>
          <p:cNvSpPr/>
          <p:nvPr/>
        </p:nvSpPr>
        <p:spPr>
          <a:xfrm flipH="false" flipV="false" rot="0">
            <a:off x="1604797" y="308481"/>
            <a:ext cx="1581824" cy="1009491"/>
          </a:xfrm>
          <a:custGeom>
            <a:avLst/>
            <a:gdLst/>
            <a:ahLst/>
            <a:cxnLst/>
            <a:rect r="r" b="b" t="t" l="l"/>
            <a:pathLst>
              <a:path h="1009491" w="1581824">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2" id="12"/>
          <p:cNvSpPr/>
          <p:nvPr/>
        </p:nvSpPr>
        <p:spPr>
          <a:xfrm flipH="true" flipV="false" rot="0">
            <a:off x="16143268" y="-3984217"/>
            <a:ext cx="10801253" cy="5756168"/>
          </a:xfrm>
          <a:custGeom>
            <a:avLst/>
            <a:gdLst/>
            <a:ahLst/>
            <a:cxnLst/>
            <a:rect r="r" b="b" t="t" l="l"/>
            <a:pathLst>
              <a:path h="5756168" w="10801253">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8656520" y="-3984217"/>
            <a:ext cx="10801253" cy="5756168"/>
          </a:xfrm>
          <a:custGeom>
            <a:avLst/>
            <a:gdLst/>
            <a:ahLst/>
            <a:cxnLst/>
            <a:rect r="r" b="b" t="t" l="l"/>
            <a:pathLst>
              <a:path h="5756168" w="10801253">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false" rot="0">
            <a:off x="-2469220" y="7641371"/>
            <a:ext cx="5496517" cy="2970409"/>
          </a:xfrm>
          <a:custGeom>
            <a:avLst/>
            <a:gdLst/>
            <a:ahLst/>
            <a:cxnLst/>
            <a:rect r="r" b="b" t="t" l="l"/>
            <a:pathLst>
              <a:path h="2970409" w="5496517">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true" flipV="false" rot="0">
            <a:off x="15260703" y="7641371"/>
            <a:ext cx="5496517" cy="2970409"/>
          </a:xfrm>
          <a:custGeom>
            <a:avLst/>
            <a:gdLst/>
            <a:ahLst/>
            <a:cxnLst/>
            <a:rect r="r" b="b" t="t" l="l"/>
            <a:pathLst>
              <a:path h="2970409" w="5496517">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16" id="16"/>
          <p:cNvSpPr/>
          <p:nvPr/>
        </p:nvSpPr>
        <p:spPr>
          <a:xfrm flipH="false" flipV="false" rot="0">
            <a:off x="8466913" y="8697389"/>
            <a:ext cx="1354174" cy="1360192"/>
          </a:xfrm>
          <a:custGeom>
            <a:avLst/>
            <a:gdLst/>
            <a:ahLst/>
            <a:cxnLst/>
            <a:rect r="r" b="b" t="t" l="l"/>
            <a:pathLst>
              <a:path h="1360192" w="1354174">
                <a:moveTo>
                  <a:pt x="0" y="0"/>
                </a:moveTo>
                <a:lnTo>
                  <a:pt x="1354174" y="0"/>
                </a:lnTo>
                <a:lnTo>
                  <a:pt x="1354174" y="1360193"/>
                </a:lnTo>
                <a:lnTo>
                  <a:pt x="0" y="1360193"/>
                </a:lnTo>
                <a:lnTo>
                  <a:pt x="0" y="0"/>
                </a:lnTo>
                <a:close/>
              </a:path>
            </a:pathLst>
          </a:custGeom>
          <a:blipFill>
            <a:blip r:embed="rId9"/>
            <a:stretch>
              <a:fillRect l="0" t="0" r="0" b="0"/>
            </a:stretch>
          </a:blipFill>
        </p:spPr>
      </p:sp>
      <p:sp>
        <p:nvSpPr>
          <p:cNvPr name="Freeform 17" id="17"/>
          <p:cNvSpPr/>
          <p:nvPr/>
        </p:nvSpPr>
        <p:spPr>
          <a:xfrm flipH="false" flipV="false" rot="-843861">
            <a:off x="1274459" y="3361332"/>
            <a:ext cx="1248826" cy="719778"/>
          </a:xfrm>
          <a:custGeom>
            <a:avLst/>
            <a:gdLst/>
            <a:ahLst/>
            <a:cxnLst/>
            <a:rect r="r" b="b" t="t" l="l"/>
            <a:pathLst>
              <a:path h="719778" w="1248826">
                <a:moveTo>
                  <a:pt x="0" y="0"/>
                </a:moveTo>
                <a:lnTo>
                  <a:pt x="1248826" y="0"/>
                </a:lnTo>
                <a:lnTo>
                  <a:pt x="1248826" y="719777"/>
                </a:lnTo>
                <a:lnTo>
                  <a:pt x="0" y="71977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8" id="18"/>
          <p:cNvSpPr/>
          <p:nvPr/>
        </p:nvSpPr>
        <p:spPr>
          <a:xfrm flipH="false" flipV="false" rot="0">
            <a:off x="1898732" y="5669861"/>
            <a:ext cx="491999" cy="243316"/>
          </a:xfrm>
          <a:custGeom>
            <a:avLst/>
            <a:gdLst/>
            <a:ahLst/>
            <a:cxnLst/>
            <a:rect r="r" b="b" t="t" l="l"/>
            <a:pathLst>
              <a:path h="243316" w="491999">
                <a:moveTo>
                  <a:pt x="0" y="0"/>
                </a:moveTo>
                <a:lnTo>
                  <a:pt x="492000" y="0"/>
                </a:lnTo>
                <a:lnTo>
                  <a:pt x="492000" y="243316"/>
                </a:lnTo>
                <a:lnTo>
                  <a:pt x="0" y="2433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9" id="19"/>
          <p:cNvSpPr txBox="true"/>
          <p:nvPr/>
        </p:nvSpPr>
        <p:spPr>
          <a:xfrm rot="0">
            <a:off x="3162485" y="1323755"/>
            <a:ext cx="11963030" cy="1920240"/>
          </a:xfrm>
          <a:prstGeom prst="rect">
            <a:avLst/>
          </a:prstGeom>
        </p:spPr>
        <p:txBody>
          <a:bodyPr anchor="t" rtlCol="false" tIns="0" lIns="0" bIns="0" rIns="0">
            <a:spAutoFit/>
          </a:bodyPr>
          <a:lstStyle/>
          <a:p>
            <a:pPr algn="ctr">
              <a:lnSpc>
                <a:spcPts val="7080"/>
              </a:lnSpc>
            </a:pPr>
            <a:r>
              <a:rPr lang="en-US" sz="6000" spc="336" u="sng">
                <a:solidFill>
                  <a:srgbClr val="004AAD"/>
                </a:solidFill>
                <a:latin typeface="Abstracted Dream"/>
                <a:ea typeface="Abstracted Dream"/>
                <a:cs typeface="Abstracted Dream"/>
                <a:sym typeface="Abstracted Dream"/>
              </a:rPr>
              <a:t>ETKINLIK:</a:t>
            </a:r>
            <a:r>
              <a:rPr lang="en-US" sz="6000" spc="336">
                <a:solidFill>
                  <a:srgbClr val="004AAD"/>
                </a:solidFill>
                <a:latin typeface="Abstracted Dream"/>
                <a:ea typeface="Abstracted Dream"/>
                <a:cs typeface="Abstracted Dream"/>
                <a:sym typeface="Abstracted Dream"/>
              </a:rPr>
              <a:t> SEN OLSAN NE YAPARDIN?</a:t>
            </a:r>
          </a:p>
        </p:txBody>
      </p:sp>
      <p:sp>
        <p:nvSpPr>
          <p:cNvPr name="TextBox 20" id="20"/>
          <p:cNvSpPr txBox="true"/>
          <p:nvPr/>
        </p:nvSpPr>
        <p:spPr>
          <a:xfrm rot="0">
            <a:off x="2592024" y="3087030"/>
            <a:ext cx="13551243" cy="5802630"/>
          </a:xfrm>
          <a:prstGeom prst="rect">
            <a:avLst/>
          </a:prstGeom>
        </p:spPr>
        <p:txBody>
          <a:bodyPr anchor="t" rtlCol="false" tIns="0" lIns="0" bIns="0" rIns="0">
            <a:spAutoFit/>
          </a:bodyPr>
          <a:lstStyle/>
          <a:p>
            <a:pPr algn="just">
              <a:lnSpc>
                <a:spcPts val="4200"/>
              </a:lnSpc>
            </a:pPr>
            <a:r>
              <a:rPr lang="en-US" sz="3000">
                <a:solidFill>
                  <a:srgbClr val="000000"/>
                </a:solidFill>
                <a:latin typeface="Accordion Black"/>
                <a:ea typeface="Accordion Black"/>
                <a:cs typeface="Accordion Black"/>
                <a:sym typeface="Accordion Black"/>
              </a:rPr>
              <a:t>Okulda biri çantanın içine sıvı sabun sıkmış. Çantanı açıp bunu fark ettiğinde arkanda iki kişinin seni izlediğini ve güldüklerini gördün. </a:t>
            </a:r>
          </a:p>
          <a:p>
            <a:pPr algn="just">
              <a:lnSpc>
                <a:spcPts val="4200"/>
              </a:lnSpc>
            </a:pPr>
          </a:p>
          <a:p>
            <a:pPr algn="just">
              <a:lnSpc>
                <a:spcPts val="2940"/>
              </a:lnSpc>
            </a:pPr>
            <a:r>
              <a:rPr lang="en-US" sz="2100" u="sng">
                <a:solidFill>
                  <a:srgbClr val="000000"/>
                </a:solidFill>
                <a:latin typeface="Accordion Black"/>
                <a:ea typeface="Accordion Black"/>
                <a:cs typeface="Accordion Black"/>
                <a:sym typeface="Accordion Black"/>
              </a:rPr>
              <a:t>Bu durumda ne hissederdin, nasıl tepki verirdin? İşaretle.</a:t>
            </a:r>
          </a:p>
          <a:p>
            <a:pPr algn="just">
              <a:lnSpc>
                <a:spcPts val="2940"/>
              </a:lnSpc>
            </a:pPr>
          </a:p>
          <a:p>
            <a:pPr algn="just">
              <a:lnSpc>
                <a:spcPts val="2940"/>
              </a:lnSpc>
            </a:pPr>
            <a:r>
              <a:rPr lang="en-US" sz="2100">
                <a:solidFill>
                  <a:srgbClr val="000000"/>
                </a:solidFill>
                <a:latin typeface="Accordion Black"/>
                <a:ea typeface="Accordion Black"/>
                <a:cs typeface="Accordion Black"/>
                <a:sym typeface="Accordion Black"/>
              </a:rPr>
              <a:t>Ertesi gün bana gülen arkadaşlarımın çantalarına hoş olmayan bir sürpriz koymak için plan yapardım.</a:t>
            </a:r>
          </a:p>
          <a:p>
            <a:pPr algn="just">
              <a:lnSpc>
                <a:spcPts val="2940"/>
              </a:lnSpc>
            </a:pPr>
          </a:p>
          <a:p>
            <a:pPr algn="just">
              <a:lnSpc>
                <a:spcPts val="2940"/>
              </a:lnSpc>
            </a:pPr>
            <a:r>
              <a:rPr lang="en-US" sz="2100">
                <a:solidFill>
                  <a:srgbClr val="000000"/>
                </a:solidFill>
                <a:latin typeface="Accordion Black"/>
                <a:ea typeface="Accordion Black"/>
                <a:cs typeface="Accordion Black"/>
                <a:sym typeface="Accordion Black"/>
              </a:rPr>
              <a:t>Koşarak eve gidip çantamı temizlemeye çalışırdım. Sonraki günlerde de o arkadaşlarımla hiç karşılaşmamaya çalışırdım.</a:t>
            </a:r>
          </a:p>
          <a:p>
            <a:pPr algn="just">
              <a:lnSpc>
                <a:spcPts val="2940"/>
              </a:lnSpc>
            </a:pPr>
          </a:p>
          <a:p>
            <a:pPr algn="just">
              <a:lnSpc>
                <a:spcPts val="2940"/>
              </a:lnSpc>
            </a:pPr>
            <a:r>
              <a:rPr lang="en-US" sz="2100">
                <a:solidFill>
                  <a:srgbClr val="000000"/>
                </a:solidFill>
                <a:latin typeface="Accordion Black"/>
                <a:ea typeface="Accordion Black"/>
                <a:cs typeface="Accordion Black"/>
                <a:sym typeface="Accordion Black"/>
              </a:rPr>
              <a:t>Eve gittiğimde arkadaşlarımın yaptığını anneme anlatırdım ve ertesi gün yaşadığım olayı öğretmenimle paylaşırdım.  </a:t>
            </a:r>
          </a:p>
          <a:p>
            <a:pPr algn="just">
              <a:lnSpc>
                <a:spcPts val="2940"/>
              </a:lnSpc>
            </a:pPr>
          </a:p>
          <a:p>
            <a:pPr algn="just">
              <a:lnSpc>
                <a:spcPts val="2940"/>
              </a:lnSpc>
            </a:pPr>
          </a:p>
          <a:p>
            <a:pPr algn="just">
              <a:lnSpc>
                <a:spcPts val="3359"/>
              </a:lnSpc>
            </a:pPr>
            <a:r>
              <a:rPr lang="en-US" sz="2400">
                <a:solidFill>
                  <a:srgbClr val="000000"/>
                </a:solidFill>
                <a:latin typeface="Accordion Black"/>
                <a:ea typeface="Accordion Black"/>
                <a:cs typeface="Accordion Black"/>
                <a:sym typeface="Accordion Black"/>
              </a:rPr>
              <a:t>        Bu durum uygun şekilde nasıl çözümlenebilir?</a:t>
            </a:r>
          </a:p>
          <a:p>
            <a:pPr algn="just">
              <a:lnSpc>
                <a:spcPts val="2940"/>
              </a:lnSpc>
            </a:pPr>
          </a:p>
        </p:txBody>
      </p:sp>
      <p:sp>
        <p:nvSpPr>
          <p:cNvPr name="Freeform 21" id="21"/>
          <p:cNvSpPr/>
          <p:nvPr/>
        </p:nvSpPr>
        <p:spPr>
          <a:xfrm flipH="false" flipV="false" rot="0">
            <a:off x="1898732" y="6393158"/>
            <a:ext cx="491999" cy="243316"/>
          </a:xfrm>
          <a:custGeom>
            <a:avLst/>
            <a:gdLst/>
            <a:ahLst/>
            <a:cxnLst/>
            <a:rect r="r" b="b" t="t" l="l"/>
            <a:pathLst>
              <a:path h="243316" w="491999">
                <a:moveTo>
                  <a:pt x="0" y="0"/>
                </a:moveTo>
                <a:lnTo>
                  <a:pt x="492000" y="0"/>
                </a:lnTo>
                <a:lnTo>
                  <a:pt x="492000" y="243316"/>
                </a:lnTo>
                <a:lnTo>
                  <a:pt x="0" y="2433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2" id="22"/>
          <p:cNvSpPr/>
          <p:nvPr/>
        </p:nvSpPr>
        <p:spPr>
          <a:xfrm flipH="false" flipV="false" rot="0">
            <a:off x="1903709" y="7112724"/>
            <a:ext cx="491999" cy="243316"/>
          </a:xfrm>
          <a:custGeom>
            <a:avLst/>
            <a:gdLst/>
            <a:ahLst/>
            <a:cxnLst/>
            <a:rect r="r" b="b" t="t" l="l"/>
            <a:pathLst>
              <a:path h="243316" w="491999">
                <a:moveTo>
                  <a:pt x="0" y="0"/>
                </a:moveTo>
                <a:lnTo>
                  <a:pt x="492000" y="0"/>
                </a:lnTo>
                <a:lnTo>
                  <a:pt x="492000" y="243316"/>
                </a:lnTo>
                <a:lnTo>
                  <a:pt x="0" y="2433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205720" y="1170762"/>
            <a:ext cx="15876560" cy="7945476"/>
            <a:chOff x="0" y="0"/>
            <a:chExt cx="4181481" cy="2092636"/>
          </a:xfrm>
        </p:grpSpPr>
        <p:sp>
          <p:nvSpPr>
            <p:cNvPr name="Freeform 7" id="7"/>
            <p:cNvSpPr/>
            <p:nvPr/>
          </p:nvSpPr>
          <p:spPr>
            <a:xfrm flipH="false" flipV="false" rot="0">
              <a:off x="0" y="0"/>
              <a:ext cx="4181481" cy="2092636"/>
            </a:xfrm>
            <a:custGeom>
              <a:avLst/>
              <a:gdLst/>
              <a:ahLst/>
              <a:cxnLst/>
              <a:rect r="r" b="b" t="t" l="l"/>
              <a:pathLst>
                <a:path h="2092636" w="4181481">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name="TextBox 8" id="8"/>
            <p:cNvSpPr txBox="true"/>
            <p:nvPr/>
          </p:nvSpPr>
          <p:spPr>
            <a:xfrm>
              <a:off x="0" y="-38100"/>
              <a:ext cx="4181481" cy="2130736"/>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6143268" y="7552514"/>
            <a:ext cx="1793964" cy="1144875"/>
          </a:xfrm>
          <a:custGeom>
            <a:avLst/>
            <a:gdLst/>
            <a:ahLst/>
            <a:cxnLst/>
            <a:rect r="r" b="b" t="t" l="l"/>
            <a:pathLst>
              <a:path h="1144875" w="1793964">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0" id="10"/>
          <p:cNvSpPr/>
          <p:nvPr/>
        </p:nvSpPr>
        <p:spPr>
          <a:xfrm flipH="true" flipV="false" rot="0">
            <a:off x="292166" y="1438055"/>
            <a:ext cx="1312631" cy="837697"/>
          </a:xfrm>
          <a:custGeom>
            <a:avLst/>
            <a:gdLst/>
            <a:ahLst/>
            <a:cxnLst/>
            <a:rect r="r" b="b" t="t" l="l"/>
            <a:pathLst>
              <a:path h="837697" w="1312631">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1" id="11"/>
          <p:cNvSpPr/>
          <p:nvPr/>
        </p:nvSpPr>
        <p:spPr>
          <a:xfrm flipH="false" flipV="false" rot="0">
            <a:off x="1604797" y="308481"/>
            <a:ext cx="1581824" cy="1009491"/>
          </a:xfrm>
          <a:custGeom>
            <a:avLst/>
            <a:gdLst/>
            <a:ahLst/>
            <a:cxnLst/>
            <a:rect r="r" b="b" t="t" l="l"/>
            <a:pathLst>
              <a:path h="1009491" w="1581824">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2" id="12"/>
          <p:cNvSpPr/>
          <p:nvPr/>
        </p:nvSpPr>
        <p:spPr>
          <a:xfrm flipH="true" flipV="false" rot="0">
            <a:off x="16143268" y="-3984217"/>
            <a:ext cx="10801253" cy="5756168"/>
          </a:xfrm>
          <a:custGeom>
            <a:avLst/>
            <a:gdLst/>
            <a:ahLst/>
            <a:cxnLst/>
            <a:rect r="r" b="b" t="t" l="l"/>
            <a:pathLst>
              <a:path h="5756168" w="10801253">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8656520" y="-3984217"/>
            <a:ext cx="10801253" cy="5756168"/>
          </a:xfrm>
          <a:custGeom>
            <a:avLst/>
            <a:gdLst/>
            <a:ahLst/>
            <a:cxnLst/>
            <a:rect r="r" b="b" t="t" l="l"/>
            <a:pathLst>
              <a:path h="5756168" w="10801253">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false" rot="0">
            <a:off x="-2469220" y="7641371"/>
            <a:ext cx="5496517" cy="2970409"/>
          </a:xfrm>
          <a:custGeom>
            <a:avLst/>
            <a:gdLst/>
            <a:ahLst/>
            <a:cxnLst/>
            <a:rect r="r" b="b" t="t" l="l"/>
            <a:pathLst>
              <a:path h="2970409" w="5496517">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true" flipV="false" rot="0">
            <a:off x="15260703" y="7641371"/>
            <a:ext cx="5496517" cy="2970409"/>
          </a:xfrm>
          <a:custGeom>
            <a:avLst/>
            <a:gdLst/>
            <a:ahLst/>
            <a:cxnLst/>
            <a:rect r="r" b="b" t="t" l="l"/>
            <a:pathLst>
              <a:path h="2970409" w="5496517">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16" id="16"/>
          <p:cNvSpPr/>
          <p:nvPr/>
        </p:nvSpPr>
        <p:spPr>
          <a:xfrm flipH="false" flipV="false" rot="0">
            <a:off x="8466913" y="8697389"/>
            <a:ext cx="1354174" cy="1360192"/>
          </a:xfrm>
          <a:custGeom>
            <a:avLst/>
            <a:gdLst/>
            <a:ahLst/>
            <a:cxnLst/>
            <a:rect r="r" b="b" t="t" l="l"/>
            <a:pathLst>
              <a:path h="1360192" w="1354174">
                <a:moveTo>
                  <a:pt x="0" y="0"/>
                </a:moveTo>
                <a:lnTo>
                  <a:pt x="1354174" y="0"/>
                </a:lnTo>
                <a:lnTo>
                  <a:pt x="1354174" y="1360193"/>
                </a:lnTo>
                <a:lnTo>
                  <a:pt x="0" y="1360193"/>
                </a:lnTo>
                <a:lnTo>
                  <a:pt x="0" y="0"/>
                </a:lnTo>
                <a:close/>
              </a:path>
            </a:pathLst>
          </a:custGeom>
          <a:blipFill>
            <a:blip r:embed="rId9"/>
            <a:stretch>
              <a:fillRect l="0" t="0" r="0" b="0"/>
            </a:stretch>
          </a:blipFill>
        </p:spPr>
      </p:sp>
      <p:sp>
        <p:nvSpPr>
          <p:cNvPr name="Freeform 17" id="17"/>
          <p:cNvSpPr/>
          <p:nvPr/>
        </p:nvSpPr>
        <p:spPr>
          <a:xfrm flipH="false" flipV="false" rot="-843861">
            <a:off x="1274459" y="3361332"/>
            <a:ext cx="1248826" cy="719778"/>
          </a:xfrm>
          <a:custGeom>
            <a:avLst/>
            <a:gdLst/>
            <a:ahLst/>
            <a:cxnLst/>
            <a:rect r="r" b="b" t="t" l="l"/>
            <a:pathLst>
              <a:path h="719778" w="1248826">
                <a:moveTo>
                  <a:pt x="0" y="0"/>
                </a:moveTo>
                <a:lnTo>
                  <a:pt x="1248826" y="0"/>
                </a:lnTo>
                <a:lnTo>
                  <a:pt x="1248826" y="719777"/>
                </a:lnTo>
                <a:lnTo>
                  <a:pt x="0" y="71977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8" id="18"/>
          <p:cNvSpPr/>
          <p:nvPr/>
        </p:nvSpPr>
        <p:spPr>
          <a:xfrm flipH="false" flipV="false" rot="0">
            <a:off x="1898732" y="5669861"/>
            <a:ext cx="491999" cy="243316"/>
          </a:xfrm>
          <a:custGeom>
            <a:avLst/>
            <a:gdLst/>
            <a:ahLst/>
            <a:cxnLst/>
            <a:rect r="r" b="b" t="t" l="l"/>
            <a:pathLst>
              <a:path h="243316" w="491999">
                <a:moveTo>
                  <a:pt x="0" y="0"/>
                </a:moveTo>
                <a:lnTo>
                  <a:pt x="492000" y="0"/>
                </a:lnTo>
                <a:lnTo>
                  <a:pt x="492000" y="243316"/>
                </a:lnTo>
                <a:lnTo>
                  <a:pt x="0" y="2433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9" id="19"/>
          <p:cNvSpPr txBox="true"/>
          <p:nvPr/>
        </p:nvSpPr>
        <p:spPr>
          <a:xfrm rot="0">
            <a:off x="3124385" y="1323755"/>
            <a:ext cx="11963030" cy="1920240"/>
          </a:xfrm>
          <a:prstGeom prst="rect">
            <a:avLst/>
          </a:prstGeom>
        </p:spPr>
        <p:txBody>
          <a:bodyPr anchor="t" rtlCol="false" tIns="0" lIns="0" bIns="0" rIns="0">
            <a:spAutoFit/>
          </a:bodyPr>
          <a:lstStyle/>
          <a:p>
            <a:pPr algn="ctr">
              <a:lnSpc>
                <a:spcPts val="7080"/>
              </a:lnSpc>
            </a:pPr>
            <a:r>
              <a:rPr lang="en-US" sz="6000" spc="336" u="sng">
                <a:solidFill>
                  <a:srgbClr val="004AAD"/>
                </a:solidFill>
                <a:latin typeface="Abstracted Dream"/>
                <a:ea typeface="Abstracted Dream"/>
                <a:cs typeface="Abstracted Dream"/>
                <a:sym typeface="Abstracted Dream"/>
              </a:rPr>
              <a:t>ETKINLIK:</a:t>
            </a:r>
            <a:r>
              <a:rPr lang="en-US" sz="6000" spc="336">
                <a:solidFill>
                  <a:srgbClr val="004AAD"/>
                </a:solidFill>
                <a:latin typeface="Abstracted Dream"/>
                <a:ea typeface="Abstracted Dream"/>
                <a:cs typeface="Abstracted Dream"/>
                <a:sym typeface="Abstracted Dream"/>
              </a:rPr>
              <a:t> SEN OLSAN NE YAPARDIN?</a:t>
            </a:r>
          </a:p>
        </p:txBody>
      </p:sp>
      <p:sp>
        <p:nvSpPr>
          <p:cNvPr name="TextBox 20" id="20"/>
          <p:cNvSpPr txBox="true"/>
          <p:nvPr/>
        </p:nvSpPr>
        <p:spPr>
          <a:xfrm rot="0">
            <a:off x="2592024" y="3087030"/>
            <a:ext cx="13551243" cy="5802630"/>
          </a:xfrm>
          <a:prstGeom prst="rect">
            <a:avLst/>
          </a:prstGeom>
        </p:spPr>
        <p:txBody>
          <a:bodyPr anchor="t" rtlCol="false" tIns="0" lIns="0" bIns="0" rIns="0">
            <a:spAutoFit/>
          </a:bodyPr>
          <a:lstStyle/>
          <a:p>
            <a:pPr algn="just">
              <a:lnSpc>
                <a:spcPts val="4200"/>
              </a:lnSpc>
            </a:pPr>
            <a:r>
              <a:rPr lang="en-US" sz="3000">
                <a:solidFill>
                  <a:srgbClr val="000000"/>
                </a:solidFill>
                <a:latin typeface="Accordion Black"/>
                <a:ea typeface="Accordion Black"/>
                <a:cs typeface="Accordion Black"/>
                <a:sym typeface="Accordion Black"/>
              </a:rPr>
              <a:t>Okulda popüler biri, sevmediği bir kişiye çelme takmanı istiyor. Yaparsan popüler gruba girebilirsin. </a:t>
            </a:r>
          </a:p>
          <a:p>
            <a:pPr algn="just">
              <a:lnSpc>
                <a:spcPts val="4200"/>
              </a:lnSpc>
            </a:pPr>
          </a:p>
          <a:p>
            <a:pPr algn="just">
              <a:lnSpc>
                <a:spcPts val="2940"/>
              </a:lnSpc>
            </a:pPr>
            <a:r>
              <a:rPr lang="en-US" sz="2100" u="sng">
                <a:solidFill>
                  <a:srgbClr val="000000"/>
                </a:solidFill>
                <a:latin typeface="Accordion Black"/>
                <a:ea typeface="Accordion Black"/>
                <a:cs typeface="Accordion Black"/>
                <a:sym typeface="Accordion Black"/>
              </a:rPr>
              <a:t>Bu durumda ne hissederdin, ne yapardın? İşaretle.</a:t>
            </a:r>
          </a:p>
          <a:p>
            <a:pPr algn="just">
              <a:lnSpc>
                <a:spcPts val="2940"/>
              </a:lnSpc>
            </a:pPr>
          </a:p>
          <a:p>
            <a:pPr algn="just">
              <a:lnSpc>
                <a:spcPts val="2940"/>
              </a:lnSpc>
            </a:pPr>
            <a:r>
              <a:rPr lang="en-US" sz="2100">
                <a:solidFill>
                  <a:srgbClr val="000000"/>
                </a:solidFill>
                <a:latin typeface="Accordion Black"/>
                <a:ea typeface="Accordion Black"/>
                <a:cs typeface="Accordion Black"/>
                <a:sym typeface="Accordion Black"/>
              </a:rPr>
              <a:t>Bir çelmeden bir şey olmaz, popüler grupta olmak daha önemli diye düşünüp çelmeyi takardım. </a:t>
            </a:r>
          </a:p>
          <a:p>
            <a:pPr algn="just">
              <a:lnSpc>
                <a:spcPts val="2940"/>
              </a:lnSpc>
            </a:pPr>
          </a:p>
          <a:p>
            <a:pPr algn="just">
              <a:lnSpc>
                <a:spcPts val="2940"/>
              </a:lnSpc>
            </a:pPr>
            <a:r>
              <a:rPr lang="en-US" sz="2100">
                <a:solidFill>
                  <a:srgbClr val="000000"/>
                </a:solidFill>
                <a:latin typeface="Accordion Black"/>
                <a:ea typeface="Accordion Black"/>
                <a:cs typeface="Accordion Black"/>
                <a:sym typeface="Accordion Black"/>
              </a:rPr>
              <a:t>Popüler grupta olmak için farklı bir şey yapmayı teklif ederdim. </a:t>
            </a:r>
          </a:p>
          <a:p>
            <a:pPr algn="just">
              <a:lnSpc>
                <a:spcPts val="2940"/>
              </a:lnSpc>
            </a:pPr>
          </a:p>
          <a:p>
            <a:pPr algn="just">
              <a:lnSpc>
                <a:spcPts val="2940"/>
              </a:lnSpc>
            </a:pPr>
            <a:r>
              <a:rPr lang="en-US" sz="2100">
                <a:solidFill>
                  <a:srgbClr val="000000"/>
                </a:solidFill>
                <a:latin typeface="Accordion Black"/>
                <a:ea typeface="Accordion Black"/>
                <a:cs typeface="Accordion Black"/>
                <a:sym typeface="Accordion Black"/>
              </a:rPr>
              <a:t>Nasılsa o arkadaşını sevmiyorsun. O yüzden çelme takarsın.   </a:t>
            </a:r>
          </a:p>
          <a:p>
            <a:pPr algn="just">
              <a:lnSpc>
                <a:spcPts val="2940"/>
              </a:lnSpc>
            </a:pPr>
          </a:p>
          <a:p>
            <a:pPr algn="just">
              <a:lnSpc>
                <a:spcPts val="2940"/>
              </a:lnSpc>
            </a:pPr>
          </a:p>
          <a:p>
            <a:pPr algn="just">
              <a:lnSpc>
                <a:spcPts val="3359"/>
              </a:lnSpc>
            </a:pPr>
            <a:r>
              <a:rPr lang="en-US" sz="2400">
                <a:solidFill>
                  <a:srgbClr val="000000"/>
                </a:solidFill>
                <a:latin typeface="Accordion Black"/>
                <a:ea typeface="Accordion Black"/>
                <a:cs typeface="Accordion Black"/>
                <a:sym typeface="Accordion Black"/>
              </a:rPr>
              <a:t>        Bu durum uygun şekilde nasıl çözümlenebilir?</a:t>
            </a:r>
          </a:p>
          <a:p>
            <a:pPr algn="just">
              <a:lnSpc>
                <a:spcPts val="2940"/>
              </a:lnSpc>
            </a:pPr>
          </a:p>
        </p:txBody>
      </p:sp>
      <p:sp>
        <p:nvSpPr>
          <p:cNvPr name="Freeform 21" id="21"/>
          <p:cNvSpPr/>
          <p:nvPr/>
        </p:nvSpPr>
        <p:spPr>
          <a:xfrm flipH="false" flipV="false" rot="0">
            <a:off x="1898732" y="6393158"/>
            <a:ext cx="491999" cy="243316"/>
          </a:xfrm>
          <a:custGeom>
            <a:avLst/>
            <a:gdLst/>
            <a:ahLst/>
            <a:cxnLst/>
            <a:rect r="r" b="b" t="t" l="l"/>
            <a:pathLst>
              <a:path h="243316" w="491999">
                <a:moveTo>
                  <a:pt x="0" y="0"/>
                </a:moveTo>
                <a:lnTo>
                  <a:pt x="492000" y="0"/>
                </a:lnTo>
                <a:lnTo>
                  <a:pt x="492000" y="243316"/>
                </a:lnTo>
                <a:lnTo>
                  <a:pt x="0" y="2433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2" id="22"/>
          <p:cNvSpPr/>
          <p:nvPr/>
        </p:nvSpPr>
        <p:spPr>
          <a:xfrm flipH="false" flipV="false" rot="0">
            <a:off x="1903709" y="7112724"/>
            <a:ext cx="491999" cy="243316"/>
          </a:xfrm>
          <a:custGeom>
            <a:avLst/>
            <a:gdLst/>
            <a:ahLst/>
            <a:cxnLst/>
            <a:rect r="r" b="b" t="t" l="l"/>
            <a:pathLst>
              <a:path h="243316" w="491999">
                <a:moveTo>
                  <a:pt x="0" y="0"/>
                </a:moveTo>
                <a:lnTo>
                  <a:pt x="492000" y="0"/>
                </a:lnTo>
                <a:lnTo>
                  <a:pt x="492000" y="243316"/>
                </a:lnTo>
                <a:lnTo>
                  <a:pt x="0" y="2433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205720" y="1170762"/>
            <a:ext cx="15876560" cy="7945476"/>
            <a:chOff x="0" y="0"/>
            <a:chExt cx="4181481" cy="2092636"/>
          </a:xfrm>
        </p:grpSpPr>
        <p:sp>
          <p:nvSpPr>
            <p:cNvPr name="Freeform 7" id="7"/>
            <p:cNvSpPr/>
            <p:nvPr/>
          </p:nvSpPr>
          <p:spPr>
            <a:xfrm flipH="false" flipV="false" rot="0">
              <a:off x="0" y="0"/>
              <a:ext cx="4181481" cy="2092636"/>
            </a:xfrm>
            <a:custGeom>
              <a:avLst/>
              <a:gdLst/>
              <a:ahLst/>
              <a:cxnLst/>
              <a:rect r="r" b="b" t="t" l="l"/>
              <a:pathLst>
                <a:path h="2092636" w="4181481">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name="TextBox 8" id="8"/>
            <p:cNvSpPr txBox="true"/>
            <p:nvPr/>
          </p:nvSpPr>
          <p:spPr>
            <a:xfrm>
              <a:off x="0" y="-38100"/>
              <a:ext cx="4181481" cy="2130736"/>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6143268" y="7552514"/>
            <a:ext cx="1793964" cy="1144875"/>
          </a:xfrm>
          <a:custGeom>
            <a:avLst/>
            <a:gdLst/>
            <a:ahLst/>
            <a:cxnLst/>
            <a:rect r="r" b="b" t="t" l="l"/>
            <a:pathLst>
              <a:path h="1144875" w="1793964">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0" id="10"/>
          <p:cNvSpPr/>
          <p:nvPr/>
        </p:nvSpPr>
        <p:spPr>
          <a:xfrm flipH="true" flipV="false" rot="0">
            <a:off x="292166" y="1438055"/>
            <a:ext cx="1312631" cy="837697"/>
          </a:xfrm>
          <a:custGeom>
            <a:avLst/>
            <a:gdLst/>
            <a:ahLst/>
            <a:cxnLst/>
            <a:rect r="r" b="b" t="t" l="l"/>
            <a:pathLst>
              <a:path h="837697" w="1312631">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1" id="11"/>
          <p:cNvSpPr/>
          <p:nvPr/>
        </p:nvSpPr>
        <p:spPr>
          <a:xfrm flipH="false" flipV="false" rot="0">
            <a:off x="1604797" y="308481"/>
            <a:ext cx="1581824" cy="1009491"/>
          </a:xfrm>
          <a:custGeom>
            <a:avLst/>
            <a:gdLst/>
            <a:ahLst/>
            <a:cxnLst/>
            <a:rect r="r" b="b" t="t" l="l"/>
            <a:pathLst>
              <a:path h="1009491" w="1581824">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2" id="12"/>
          <p:cNvSpPr/>
          <p:nvPr/>
        </p:nvSpPr>
        <p:spPr>
          <a:xfrm flipH="true" flipV="false" rot="0">
            <a:off x="16143268" y="-3984217"/>
            <a:ext cx="10801253" cy="5756168"/>
          </a:xfrm>
          <a:custGeom>
            <a:avLst/>
            <a:gdLst/>
            <a:ahLst/>
            <a:cxnLst/>
            <a:rect r="r" b="b" t="t" l="l"/>
            <a:pathLst>
              <a:path h="5756168" w="10801253">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8656520" y="-3984217"/>
            <a:ext cx="10801253" cy="5756168"/>
          </a:xfrm>
          <a:custGeom>
            <a:avLst/>
            <a:gdLst/>
            <a:ahLst/>
            <a:cxnLst/>
            <a:rect r="r" b="b" t="t" l="l"/>
            <a:pathLst>
              <a:path h="5756168" w="10801253">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false" rot="0">
            <a:off x="-2469220" y="7641371"/>
            <a:ext cx="5496517" cy="2970409"/>
          </a:xfrm>
          <a:custGeom>
            <a:avLst/>
            <a:gdLst/>
            <a:ahLst/>
            <a:cxnLst/>
            <a:rect r="r" b="b" t="t" l="l"/>
            <a:pathLst>
              <a:path h="2970409" w="5496517">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true" flipV="false" rot="0">
            <a:off x="15260703" y="7641371"/>
            <a:ext cx="5496517" cy="2970409"/>
          </a:xfrm>
          <a:custGeom>
            <a:avLst/>
            <a:gdLst/>
            <a:ahLst/>
            <a:cxnLst/>
            <a:rect r="r" b="b" t="t" l="l"/>
            <a:pathLst>
              <a:path h="2970409" w="5496517">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16" id="16"/>
          <p:cNvSpPr/>
          <p:nvPr/>
        </p:nvSpPr>
        <p:spPr>
          <a:xfrm flipH="false" flipV="false" rot="0">
            <a:off x="8466913" y="8697389"/>
            <a:ext cx="1354174" cy="1360192"/>
          </a:xfrm>
          <a:custGeom>
            <a:avLst/>
            <a:gdLst/>
            <a:ahLst/>
            <a:cxnLst/>
            <a:rect r="r" b="b" t="t" l="l"/>
            <a:pathLst>
              <a:path h="1360192" w="1354174">
                <a:moveTo>
                  <a:pt x="0" y="0"/>
                </a:moveTo>
                <a:lnTo>
                  <a:pt x="1354174" y="0"/>
                </a:lnTo>
                <a:lnTo>
                  <a:pt x="1354174" y="1360193"/>
                </a:lnTo>
                <a:lnTo>
                  <a:pt x="0" y="1360193"/>
                </a:lnTo>
                <a:lnTo>
                  <a:pt x="0" y="0"/>
                </a:lnTo>
                <a:close/>
              </a:path>
            </a:pathLst>
          </a:custGeom>
          <a:blipFill>
            <a:blip r:embed="rId9"/>
            <a:stretch>
              <a:fillRect l="0" t="0" r="0" b="0"/>
            </a:stretch>
          </a:blipFill>
        </p:spPr>
      </p:sp>
      <p:sp>
        <p:nvSpPr>
          <p:cNvPr name="Freeform 17" id="17"/>
          <p:cNvSpPr/>
          <p:nvPr/>
        </p:nvSpPr>
        <p:spPr>
          <a:xfrm flipH="false" flipV="false" rot="-843861">
            <a:off x="1274459" y="3361332"/>
            <a:ext cx="1248826" cy="719778"/>
          </a:xfrm>
          <a:custGeom>
            <a:avLst/>
            <a:gdLst/>
            <a:ahLst/>
            <a:cxnLst/>
            <a:rect r="r" b="b" t="t" l="l"/>
            <a:pathLst>
              <a:path h="719778" w="1248826">
                <a:moveTo>
                  <a:pt x="0" y="0"/>
                </a:moveTo>
                <a:lnTo>
                  <a:pt x="1248826" y="0"/>
                </a:lnTo>
                <a:lnTo>
                  <a:pt x="1248826" y="719777"/>
                </a:lnTo>
                <a:lnTo>
                  <a:pt x="0" y="71977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8" id="18"/>
          <p:cNvSpPr/>
          <p:nvPr/>
        </p:nvSpPr>
        <p:spPr>
          <a:xfrm flipH="false" flipV="false" rot="0">
            <a:off x="1898732" y="5669861"/>
            <a:ext cx="491999" cy="243316"/>
          </a:xfrm>
          <a:custGeom>
            <a:avLst/>
            <a:gdLst/>
            <a:ahLst/>
            <a:cxnLst/>
            <a:rect r="r" b="b" t="t" l="l"/>
            <a:pathLst>
              <a:path h="243316" w="491999">
                <a:moveTo>
                  <a:pt x="0" y="0"/>
                </a:moveTo>
                <a:lnTo>
                  <a:pt x="492000" y="0"/>
                </a:lnTo>
                <a:lnTo>
                  <a:pt x="492000" y="243316"/>
                </a:lnTo>
                <a:lnTo>
                  <a:pt x="0" y="2433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9" id="19"/>
          <p:cNvSpPr txBox="true"/>
          <p:nvPr/>
        </p:nvSpPr>
        <p:spPr>
          <a:xfrm rot="0">
            <a:off x="3162485" y="1323755"/>
            <a:ext cx="11963030" cy="1920240"/>
          </a:xfrm>
          <a:prstGeom prst="rect">
            <a:avLst/>
          </a:prstGeom>
        </p:spPr>
        <p:txBody>
          <a:bodyPr anchor="t" rtlCol="false" tIns="0" lIns="0" bIns="0" rIns="0">
            <a:spAutoFit/>
          </a:bodyPr>
          <a:lstStyle/>
          <a:p>
            <a:pPr algn="ctr">
              <a:lnSpc>
                <a:spcPts val="7080"/>
              </a:lnSpc>
            </a:pPr>
            <a:r>
              <a:rPr lang="en-US" sz="6000" spc="336" u="sng">
                <a:solidFill>
                  <a:srgbClr val="004AAD"/>
                </a:solidFill>
                <a:latin typeface="Abstracted Dream"/>
                <a:ea typeface="Abstracted Dream"/>
                <a:cs typeface="Abstracted Dream"/>
                <a:sym typeface="Abstracted Dream"/>
              </a:rPr>
              <a:t>ETKINLIK:</a:t>
            </a:r>
            <a:r>
              <a:rPr lang="en-US" sz="6000" spc="336">
                <a:solidFill>
                  <a:srgbClr val="004AAD"/>
                </a:solidFill>
                <a:latin typeface="Abstracted Dream"/>
                <a:ea typeface="Abstracted Dream"/>
                <a:cs typeface="Abstracted Dream"/>
                <a:sym typeface="Abstracted Dream"/>
              </a:rPr>
              <a:t> SEN OLSAN NE YAPARDIN?</a:t>
            </a:r>
          </a:p>
        </p:txBody>
      </p:sp>
      <p:sp>
        <p:nvSpPr>
          <p:cNvPr name="TextBox 20" id="20"/>
          <p:cNvSpPr txBox="true"/>
          <p:nvPr/>
        </p:nvSpPr>
        <p:spPr>
          <a:xfrm rot="0">
            <a:off x="2592024" y="3087030"/>
            <a:ext cx="13551243" cy="5802630"/>
          </a:xfrm>
          <a:prstGeom prst="rect">
            <a:avLst/>
          </a:prstGeom>
        </p:spPr>
        <p:txBody>
          <a:bodyPr anchor="t" rtlCol="false" tIns="0" lIns="0" bIns="0" rIns="0">
            <a:spAutoFit/>
          </a:bodyPr>
          <a:lstStyle/>
          <a:p>
            <a:pPr algn="just">
              <a:lnSpc>
                <a:spcPts val="4200"/>
              </a:lnSpc>
            </a:pPr>
            <a:r>
              <a:rPr lang="en-US" sz="3000">
                <a:solidFill>
                  <a:srgbClr val="000000"/>
                </a:solidFill>
                <a:latin typeface="Accordion Black"/>
                <a:ea typeface="Accordion Black"/>
                <a:cs typeface="Accordion Black"/>
                <a:sym typeface="Accordion Black"/>
              </a:rPr>
              <a:t>Yemekhanede yemek almak için uzun bir sıraya girdin. Tam sıra sana geliyordu ki senden büyük bir öğrenci tepsini elinden alarak önüne geçti. Ona sıraya girmesini söylüyorsun ama seni duymamazlıktan geliyor. </a:t>
            </a:r>
          </a:p>
          <a:p>
            <a:pPr algn="just">
              <a:lnSpc>
                <a:spcPts val="2940"/>
              </a:lnSpc>
            </a:pPr>
            <a:r>
              <a:rPr lang="en-US" sz="2100" u="sng">
                <a:solidFill>
                  <a:srgbClr val="000000"/>
                </a:solidFill>
                <a:latin typeface="Accordion Black"/>
                <a:ea typeface="Accordion Black"/>
                <a:cs typeface="Accordion Black"/>
                <a:sym typeface="Accordion Black"/>
              </a:rPr>
              <a:t>Bu durumda ne hissederdin, ne yapardın? İşaretle.</a:t>
            </a:r>
          </a:p>
          <a:p>
            <a:pPr algn="just">
              <a:lnSpc>
                <a:spcPts val="2940"/>
              </a:lnSpc>
            </a:pPr>
          </a:p>
          <a:p>
            <a:pPr algn="just">
              <a:lnSpc>
                <a:spcPts val="2940"/>
              </a:lnSpc>
            </a:pPr>
            <a:r>
              <a:rPr lang="en-US" sz="2100">
                <a:solidFill>
                  <a:srgbClr val="000000"/>
                </a:solidFill>
                <a:latin typeface="Accordion Black"/>
                <a:ea typeface="Accordion Black"/>
                <a:cs typeface="Accordion Black"/>
                <a:sym typeface="Accordion Black"/>
              </a:rPr>
              <a:t>Sırada önüme geçen kişinin kazağını çekiştirir, ona bağırırdım. Sonra da onun önüne geçerdim. </a:t>
            </a:r>
          </a:p>
          <a:p>
            <a:pPr algn="just">
              <a:lnSpc>
                <a:spcPts val="2940"/>
              </a:lnSpc>
            </a:pPr>
          </a:p>
          <a:p>
            <a:pPr algn="just">
              <a:lnSpc>
                <a:spcPts val="2940"/>
              </a:lnSpc>
            </a:pPr>
            <a:r>
              <a:rPr lang="en-US" sz="2100">
                <a:solidFill>
                  <a:srgbClr val="000000"/>
                </a:solidFill>
                <a:latin typeface="Accordion Black"/>
                <a:ea typeface="Accordion Black"/>
                <a:cs typeface="Accordion Black"/>
                <a:sym typeface="Accordion Black"/>
              </a:rPr>
              <a:t>Önüme geçmesinden rahatsız olmama rağmen sessiz kalırdım. Kavga etmek hoşuma gitmez.</a:t>
            </a:r>
          </a:p>
          <a:p>
            <a:pPr algn="just">
              <a:lnSpc>
                <a:spcPts val="2940"/>
              </a:lnSpc>
            </a:pPr>
          </a:p>
          <a:p>
            <a:pPr algn="just">
              <a:lnSpc>
                <a:spcPts val="2940"/>
              </a:lnSpc>
            </a:pPr>
            <a:r>
              <a:rPr lang="en-US" sz="2100">
                <a:solidFill>
                  <a:srgbClr val="000000"/>
                </a:solidFill>
                <a:latin typeface="Accordion Black"/>
                <a:ea typeface="Accordion Black"/>
                <a:cs typeface="Accordion Black"/>
                <a:sym typeface="Accordion Black"/>
              </a:rPr>
              <a:t>Bu seferlik sıramı ona verirdim. Bir dahaki sefer bu durumda kaldığımda kendimi nasıl koruyacağımı rehber öğretmenimle konuşurdum. </a:t>
            </a:r>
          </a:p>
          <a:p>
            <a:pPr algn="just">
              <a:lnSpc>
                <a:spcPts val="2940"/>
              </a:lnSpc>
            </a:pPr>
          </a:p>
          <a:p>
            <a:pPr algn="just">
              <a:lnSpc>
                <a:spcPts val="3359"/>
              </a:lnSpc>
            </a:pPr>
            <a:r>
              <a:rPr lang="en-US" sz="2400">
                <a:solidFill>
                  <a:srgbClr val="000000"/>
                </a:solidFill>
                <a:latin typeface="Accordion Black"/>
                <a:ea typeface="Accordion Black"/>
                <a:cs typeface="Accordion Black"/>
                <a:sym typeface="Accordion Black"/>
              </a:rPr>
              <a:t>        Bu durum uygun şekilde nasıl çözümlenebilir?</a:t>
            </a:r>
          </a:p>
          <a:p>
            <a:pPr algn="just">
              <a:lnSpc>
                <a:spcPts val="2940"/>
              </a:lnSpc>
            </a:pPr>
          </a:p>
        </p:txBody>
      </p:sp>
      <p:sp>
        <p:nvSpPr>
          <p:cNvPr name="Freeform 21" id="21"/>
          <p:cNvSpPr/>
          <p:nvPr/>
        </p:nvSpPr>
        <p:spPr>
          <a:xfrm flipH="false" flipV="false" rot="0">
            <a:off x="1898732" y="6393158"/>
            <a:ext cx="491999" cy="243316"/>
          </a:xfrm>
          <a:custGeom>
            <a:avLst/>
            <a:gdLst/>
            <a:ahLst/>
            <a:cxnLst/>
            <a:rect r="r" b="b" t="t" l="l"/>
            <a:pathLst>
              <a:path h="243316" w="491999">
                <a:moveTo>
                  <a:pt x="0" y="0"/>
                </a:moveTo>
                <a:lnTo>
                  <a:pt x="492000" y="0"/>
                </a:lnTo>
                <a:lnTo>
                  <a:pt x="492000" y="243316"/>
                </a:lnTo>
                <a:lnTo>
                  <a:pt x="0" y="2433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2" id="22"/>
          <p:cNvSpPr/>
          <p:nvPr/>
        </p:nvSpPr>
        <p:spPr>
          <a:xfrm flipH="false" flipV="false" rot="0">
            <a:off x="1903709" y="7112724"/>
            <a:ext cx="491999" cy="243316"/>
          </a:xfrm>
          <a:custGeom>
            <a:avLst/>
            <a:gdLst/>
            <a:ahLst/>
            <a:cxnLst/>
            <a:rect r="r" b="b" t="t" l="l"/>
            <a:pathLst>
              <a:path h="243316" w="491999">
                <a:moveTo>
                  <a:pt x="0" y="0"/>
                </a:moveTo>
                <a:lnTo>
                  <a:pt x="492000" y="0"/>
                </a:lnTo>
                <a:lnTo>
                  <a:pt x="492000" y="243316"/>
                </a:lnTo>
                <a:lnTo>
                  <a:pt x="0" y="2433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205720" y="1170762"/>
            <a:ext cx="15876560" cy="7945476"/>
            <a:chOff x="0" y="0"/>
            <a:chExt cx="4181481" cy="2092636"/>
          </a:xfrm>
        </p:grpSpPr>
        <p:sp>
          <p:nvSpPr>
            <p:cNvPr name="Freeform 7" id="7"/>
            <p:cNvSpPr/>
            <p:nvPr/>
          </p:nvSpPr>
          <p:spPr>
            <a:xfrm flipH="false" flipV="false" rot="0">
              <a:off x="0" y="0"/>
              <a:ext cx="4181481" cy="2092636"/>
            </a:xfrm>
            <a:custGeom>
              <a:avLst/>
              <a:gdLst/>
              <a:ahLst/>
              <a:cxnLst/>
              <a:rect r="r" b="b" t="t" l="l"/>
              <a:pathLst>
                <a:path h="2092636" w="4181481">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name="TextBox 8" id="8"/>
            <p:cNvSpPr txBox="true"/>
            <p:nvPr/>
          </p:nvSpPr>
          <p:spPr>
            <a:xfrm>
              <a:off x="0" y="-38100"/>
              <a:ext cx="4181481" cy="2130736"/>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true" flipV="false" rot="0">
            <a:off x="292166" y="1438055"/>
            <a:ext cx="1312631" cy="837697"/>
          </a:xfrm>
          <a:custGeom>
            <a:avLst/>
            <a:gdLst/>
            <a:ahLst/>
            <a:cxnLst/>
            <a:rect r="r" b="b" t="t" l="l"/>
            <a:pathLst>
              <a:path h="837697" w="1312631">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0" id="10"/>
          <p:cNvSpPr/>
          <p:nvPr/>
        </p:nvSpPr>
        <p:spPr>
          <a:xfrm flipH="false" flipV="false" rot="0">
            <a:off x="1604797" y="308481"/>
            <a:ext cx="1581824" cy="1009491"/>
          </a:xfrm>
          <a:custGeom>
            <a:avLst/>
            <a:gdLst/>
            <a:ahLst/>
            <a:cxnLst/>
            <a:rect r="r" b="b" t="t" l="l"/>
            <a:pathLst>
              <a:path h="1009491" w="1581824">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1" id="11"/>
          <p:cNvSpPr/>
          <p:nvPr/>
        </p:nvSpPr>
        <p:spPr>
          <a:xfrm flipH="true" flipV="false" rot="0">
            <a:off x="16143268" y="-3984217"/>
            <a:ext cx="10801253" cy="5756168"/>
          </a:xfrm>
          <a:custGeom>
            <a:avLst/>
            <a:gdLst/>
            <a:ahLst/>
            <a:cxnLst/>
            <a:rect r="r" b="b" t="t" l="l"/>
            <a:pathLst>
              <a:path h="5756168" w="10801253">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8656520" y="-3984217"/>
            <a:ext cx="10801253" cy="5756168"/>
          </a:xfrm>
          <a:custGeom>
            <a:avLst/>
            <a:gdLst/>
            <a:ahLst/>
            <a:cxnLst/>
            <a:rect r="r" b="b" t="t" l="l"/>
            <a:pathLst>
              <a:path h="5756168" w="10801253">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16143268" y="7552514"/>
            <a:ext cx="1793964" cy="1144875"/>
          </a:xfrm>
          <a:custGeom>
            <a:avLst/>
            <a:gdLst/>
            <a:ahLst/>
            <a:cxnLst/>
            <a:rect r="r" b="b" t="t" l="l"/>
            <a:pathLst>
              <a:path h="1144875" w="1793964">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4" id="14"/>
          <p:cNvSpPr/>
          <p:nvPr/>
        </p:nvSpPr>
        <p:spPr>
          <a:xfrm flipH="false" flipV="false" rot="0">
            <a:off x="-2469220" y="7641371"/>
            <a:ext cx="5496517" cy="2970409"/>
          </a:xfrm>
          <a:custGeom>
            <a:avLst/>
            <a:gdLst/>
            <a:ahLst/>
            <a:cxnLst/>
            <a:rect r="r" b="b" t="t" l="l"/>
            <a:pathLst>
              <a:path h="2970409" w="5496517">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true" flipV="false" rot="0">
            <a:off x="15260703" y="7641371"/>
            <a:ext cx="5496517" cy="2970409"/>
          </a:xfrm>
          <a:custGeom>
            <a:avLst/>
            <a:gdLst/>
            <a:ahLst/>
            <a:cxnLst/>
            <a:rect r="r" b="b" t="t" l="l"/>
            <a:pathLst>
              <a:path h="2970409" w="5496517">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16" id="16"/>
          <p:cNvSpPr/>
          <p:nvPr/>
        </p:nvSpPr>
        <p:spPr>
          <a:xfrm flipH="false" flipV="false" rot="0">
            <a:off x="8466913" y="8697389"/>
            <a:ext cx="1354174" cy="1360192"/>
          </a:xfrm>
          <a:custGeom>
            <a:avLst/>
            <a:gdLst/>
            <a:ahLst/>
            <a:cxnLst/>
            <a:rect r="r" b="b" t="t" l="l"/>
            <a:pathLst>
              <a:path h="1360192" w="1354174">
                <a:moveTo>
                  <a:pt x="0" y="0"/>
                </a:moveTo>
                <a:lnTo>
                  <a:pt x="1354174" y="0"/>
                </a:lnTo>
                <a:lnTo>
                  <a:pt x="1354174" y="1360193"/>
                </a:lnTo>
                <a:lnTo>
                  <a:pt x="0" y="1360193"/>
                </a:lnTo>
                <a:lnTo>
                  <a:pt x="0" y="0"/>
                </a:lnTo>
                <a:close/>
              </a:path>
            </a:pathLst>
          </a:custGeom>
          <a:blipFill>
            <a:blip r:embed="rId9"/>
            <a:stretch>
              <a:fillRect l="0" t="0" r="0" b="0"/>
            </a:stretch>
          </a:blipFill>
        </p:spPr>
      </p:sp>
      <p:sp>
        <p:nvSpPr>
          <p:cNvPr name="Freeform 17" id="17"/>
          <p:cNvSpPr/>
          <p:nvPr/>
        </p:nvSpPr>
        <p:spPr>
          <a:xfrm flipH="false" flipV="false" rot="0">
            <a:off x="12099534" y="7098225"/>
            <a:ext cx="3161169" cy="1086293"/>
          </a:xfrm>
          <a:custGeom>
            <a:avLst/>
            <a:gdLst/>
            <a:ahLst/>
            <a:cxnLst/>
            <a:rect r="r" b="b" t="t" l="l"/>
            <a:pathLst>
              <a:path h="1086293" w="3161169">
                <a:moveTo>
                  <a:pt x="0" y="0"/>
                </a:moveTo>
                <a:lnTo>
                  <a:pt x="3161169" y="0"/>
                </a:lnTo>
                <a:lnTo>
                  <a:pt x="3161169" y="1086292"/>
                </a:lnTo>
                <a:lnTo>
                  <a:pt x="0" y="108629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8" id="18"/>
          <p:cNvSpPr txBox="true"/>
          <p:nvPr/>
        </p:nvSpPr>
        <p:spPr>
          <a:xfrm rot="0">
            <a:off x="2310845" y="2734076"/>
            <a:ext cx="13666310" cy="4289425"/>
          </a:xfrm>
          <a:prstGeom prst="rect">
            <a:avLst/>
          </a:prstGeom>
        </p:spPr>
        <p:txBody>
          <a:bodyPr anchor="t" rtlCol="false" tIns="0" lIns="0" bIns="0" rIns="0">
            <a:spAutoFit/>
          </a:bodyPr>
          <a:lstStyle/>
          <a:p>
            <a:pPr algn="just">
              <a:lnSpc>
                <a:spcPts val="5599"/>
              </a:lnSpc>
            </a:pPr>
            <a:r>
              <a:rPr lang="en-US" sz="3999">
                <a:solidFill>
                  <a:srgbClr val="000000"/>
                </a:solidFill>
                <a:latin typeface="Accordion Black"/>
                <a:ea typeface="Accordion Black"/>
                <a:cs typeface="Accordion Black"/>
                <a:sym typeface="Accordion Black"/>
              </a:rPr>
              <a:t>“İnsanlara nasıl hissettirdiğiniz, arkanızda bıraktığınız izinizdir. Öğrendim ki insanlar sizin ne söylediğinizi ya da ne yaptığınızı unutuyor. Ama onlara nasıl hissettirdiğinizi unutmuyor.”</a:t>
            </a:r>
          </a:p>
          <a:p>
            <a:pPr algn="just">
              <a:lnSpc>
                <a:spcPts val="5599"/>
              </a:lnSpc>
            </a:pPr>
          </a:p>
          <a:p>
            <a:pPr algn="just">
              <a:lnSpc>
                <a:spcPts val="5599"/>
              </a:lnSpc>
              <a:spcBef>
                <a:spcPct val="0"/>
              </a:spcBef>
            </a:pPr>
            <a:r>
              <a:rPr lang="en-US" sz="3999">
                <a:solidFill>
                  <a:srgbClr val="000000"/>
                </a:solidFill>
                <a:latin typeface="Accordion Black"/>
                <a:ea typeface="Accordion Black"/>
                <a:cs typeface="Accordion Black"/>
                <a:sym typeface="Accordion Black"/>
              </a:rPr>
              <a:t>                                                              Maya Angelou</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205720" y="1170762"/>
            <a:ext cx="15876560" cy="7945476"/>
            <a:chOff x="0" y="0"/>
            <a:chExt cx="4181481" cy="2092636"/>
          </a:xfrm>
        </p:grpSpPr>
        <p:sp>
          <p:nvSpPr>
            <p:cNvPr name="Freeform 7" id="7"/>
            <p:cNvSpPr/>
            <p:nvPr/>
          </p:nvSpPr>
          <p:spPr>
            <a:xfrm flipH="false" flipV="false" rot="0">
              <a:off x="0" y="0"/>
              <a:ext cx="4181481" cy="2092636"/>
            </a:xfrm>
            <a:custGeom>
              <a:avLst/>
              <a:gdLst/>
              <a:ahLst/>
              <a:cxnLst/>
              <a:rect r="r" b="b" t="t" l="l"/>
              <a:pathLst>
                <a:path h="2092636" w="4181481">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name="TextBox 8" id="8"/>
            <p:cNvSpPr txBox="true"/>
            <p:nvPr/>
          </p:nvSpPr>
          <p:spPr>
            <a:xfrm>
              <a:off x="0" y="-38100"/>
              <a:ext cx="4181481" cy="2130736"/>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6143268" y="7552514"/>
            <a:ext cx="1793964" cy="1144875"/>
          </a:xfrm>
          <a:custGeom>
            <a:avLst/>
            <a:gdLst/>
            <a:ahLst/>
            <a:cxnLst/>
            <a:rect r="r" b="b" t="t" l="l"/>
            <a:pathLst>
              <a:path h="1144875" w="1793964">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0" id="10"/>
          <p:cNvSpPr/>
          <p:nvPr/>
        </p:nvSpPr>
        <p:spPr>
          <a:xfrm flipH="true" flipV="false" rot="0">
            <a:off x="292166" y="1438055"/>
            <a:ext cx="1312631" cy="837697"/>
          </a:xfrm>
          <a:custGeom>
            <a:avLst/>
            <a:gdLst/>
            <a:ahLst/>
            <a:cxnLst/>
            <a:rect r="r" b="b" t="t" l="l"/>
            <a:pathLst>
              <a:path h="837697" w="1312631">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1" id="11"/>
          <p:cNvSpPr/>
          <p:nvPr/>
        </p:nvSpPr>
        <p:spPr>
          <a:xfrm flipH="false" flipV="false" rot="0">
            <a:off x="1604797" y="308481"/>
            <a:ext cx="1581824" cy="1009491"/>
          </a:xfrm>
          <a:custGeom>
            <a:avLst/>
            <a:gdLst/>
            <a:ahLst/>
            <a:cxnLst/>
            <a:rect r="r" b="b" t="t" l="l"/>
            <a:pathLst>
              <a:path h="1009491" w="1581824">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2" id="12"/>
          <p:cNvSpPr/>
          <p:nvPr/>
        </p:nvSpPr>
        <p:spPr>
          <a:xfrm flipH="true" flipV="false" rot="0">
            <a:off x="16143268" y="-3984217"/>
            <a:ext cx="10801253" cy="5756168"/>
          </a:xfrm>
          <a:custGeom>
            <a:avLst/>
            <a:gdLst/>
            <a:ahLst/>
            <a:cxnLst/>
            <a:rect r="r" b="b" t="t" l="l"/>
            <a:pathLst>
              <a:path h="5756168" w="10801253">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8656520" y="-3984217"/>
            <a:ext cx="10801253" cy="5756168"/>
          </a:xfrm>
          <a:custGeom>
            <a:avLst/>
            <a:gdLst/>
            <a:ahLst/>
            <a:cxnLst/>
            <a:rect r="r" b="b" t="t" l="l"/>
            <a:pathLst>
              <a:path h="5756168" w="10801253">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false" rot="0">
            <a:off x="-2469220" y="7641371"/>
            <a:ext cx="5496517" cy="2970409"/>
          </a:xfrm>
          <a:custGeom>
            <a:avLst/>
            <a:gdLst/>
            <a:ahLst/>
            <a:cxnLst/>
            <a:rect r="r" b="b" t="t" l="l"/>
            <a:pathLst>
              <a:path h="2970409" w="5496517">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true" flipV="false" rot="0">
            <a:off x="15260703" y="7641371"/>
            <a:ext cx="5496517" cy="2970409"/>
          </a:xfrm>
          <a:custGeom>
            <a:avLst/>
            <a:gdLst/>
            <a:ahLst/>
            <a:cxnLst/>
            <a:rect r="r" b="b" t="t" l="l"/>
            <a:pathLst>
              <a:path h="2970409" w="5496517">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16" id="16"/>
          <p:cNvSpPr/>
          <p:nvPr/>
        </p:nvSpPr>
        <p:spPr>
          <a:xfrm flipH="false" flipV="false" rot="0">
            <a:off x="8466913" y="8697389"/>
            <a:ext cx="1354174" cy="1360192"/>
          </a:xfrm>
          <a:custGeom>
            <a:avLst/>
            <a:gdLst/>
            <a:ahLst/>
            <a:cxnLst/>
            <a:rect r="r" b="b" t="t" l="l"/>
            <a:pathLst>
              <a:path h="1360192" w="1354174">
                <a:moveTo>
                  <a:pt x="0" y="0"/>
                </a:moveTo>
                <a:lnTo>
                  <a:pt x="1354174" y="0"/>
                </a:lnTo>
                <a:lnTo>
                  <a:pt x="1354174" y="1360193"/>
                </a:lnTo>
                <a:lnTo>
                  <a:pt x="0" y="1360193"/>
                </a:lnTo>
                <a:lnTo>
                  <a:pt x="0" y="0"/>
                </a:lnTo>
                <a:close/>
              </a:path>
            </a:pathLst>
          </a:custGeom>
          <a:blipFill>
            <a:blip r:embed="rId9"/>
            <a:stretch>
              <a:fillRect l="0" t="0" r="0" b="0"/>
            </a:stretch>
          </a:blipFill>
        </p:spPr>
      </p:sp>
      <p:sp>
        <p:nvSpPr>
          <p:cNvPr name="Freeform 17" id="17"/>
          <p:cNvSpPr/>
          <p:nvPr/>
        </p:nvSpPr>
        <p:spPr>
          <a:xfrm flipH="false" flipV="false" rot="-843861">
            <a:off x="1274459" y="3361332"/>
            <a:ext cx="1248826" cy="719778"/>
          </a:xfrm>
          <a:custGeom>
            <a:avLst/>
            <a:gdLst/>
            <a:ahLst/>
            <a:cxnLst/>
            <a:rect r="r" b="b" t="t" l="l"/>
            <a:pathLst>
              <a:path h="719778" w="1248826">
                <a:moveTo>
                  <a:pt x="0" y="0"/>
                </a:moveTo>
                <a:lnTo>
                  <a:pt x="1248826" y="0"/>
                </a:lnTo>
                <a:lnTo>
                  <a:pt x="1248826" y="719777"/>
                </a:lnTo>
                <a:lnTo>
                  <a:pt x="0" y="71977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8" id="18"/>
          <p:cNvSpPr/>
          <p:nvPr/>
        </p:nvSpPr>
        <p:spPr>
          <a:xfrm flipH="false" flipV="false" rot="0">
            <a:off x="1898732" y="5669861"/>
            <a:ext cx="491999" cy="243316"/>
          </a:xfrm>
          <a:custGeom>
            <a:avLst/>
            <a:gdLst/>
            <a:ahLst/>
            <a:cxnLst/>
            <a:rect r="r" b="b" t="t" l="l"/>
            <a:pathLst>
              <a:path h="243316" w="491999">
                <a:moveTo>
                  <a:pt x="0" y="0"/>
                </a:moveTo>
                <a:lnTo>
                  <a:pt x="492000" y="0"/>
                </a:lnTo>
                <a:lnTo>
                  <a:pt x="492000" y="243316"/>
                </a:lnTo>
                <a:lnTo>
                  <a:pt x="0" y="2433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9" id="19"/>
          <p:cNvSpPr txBox="true"/>
          <p:nvPr/>
        </p:nvSpPr>
        <p:spPr>
          <a:xfrm rot="0">
            <a:off x="3162485" y="1323755"/>
            <a:ext cx="11963030" cy="1920240"/>
          </a:xfrm>
          <a:prstGeom prst="rect">
            <a:avLst/>
          </a:prstGeom>
        </p:spPr>
        <p:txBody>
          <a:bodyPr anchor="t" rtlCol="false" tIns="0" lIns="0" bIns="0" rIns="0">
            <a:spAutoFit/>
          </a:bodyPr>
          <a:lstStyle/>
          <a:p>
            <a:pPr algn="ctr">
              <a:lnSpc>
                <a:spcPts val="7080"/>
              </a:lnSpc>
            </a:pPr>
            <a:r>
              <a:rPr lang="en-US" sz="6000" spc="336" u="sng">
                <a:solidFill>
                  <a:srgbClr val="004AAD"/>
                </a:solidFill>
                <a:latin typeface="Abstracted Dream"/>
                <a:ea typeface="Abstracted Dream"/>
                <a:cs typeface="Abstracted Dream"/>
                <a:sym typeface="Abstracted Dream"/>
              </a:rPr>
              <a:t>ETKINLIK:</a:t>
            </a:r>
            <a:r>
              <a:rPr lang="en-US" sz="6000" spc="336">
                <a:solidFill>
                  <a:srgbClr val="004AAD"/>
                </a:solidFill>
                <a:latin typeface="Abstracted Dream"/>
                <a:ea typeface="Abstracted Dream"/>
                <a:cs typeface="Abstracted Dream"/>
                <a:sym typeface="Abstracted Dream"/>
              </a:rPr>
              <a:t> SEN OLSAN NE YAPARDIN?</a:t>
            </a:r>
          </a:p>
        </p:txBody>
      </p:sp>
      <p:sp>
        <p:nvSpPr>
          <p:cNvPr name="TextBox 20" id="20"/>
          <p:cNvSpPr txBox="true"/>
          <p:nvPr/>
        </p:nvSpPr>
        <p:spPr>
          <a:xfrm rot="0">
            <a:off x="2592024" y="3087030"/>
            <a:ext cx="13551243" cy="5431155"/>
          </a:xfrm>
          <a:prstGeom prst="rect">
            <a:avLst/>
          </a:prstGeom>
        </p:spPr>
        <p:txBody>
          <a:bodyPr anchor="t" rtlCol="false" tIns="0" lIns="0" bIns="0" rIns="0">
            <a:spAutoFit/>
          </a:bodyPr>
          <a:lstStyle/>
          <a:p>
            <a:pPr algn="just">
              <a:lnSpc>
                <a:spcPts val="4200"/>
              </a:lnSpc>
            </a:pPr>
            <a:r>
              <a:rPr lang="en-US" sz="3000">
                <a:solidFill>
                  <a:srgbClr val="000000"/>
                </a:solidFill>
                <a:latin typeface="Accordion Black"/>
                <a:ea typeface="Accordion Black"/>
                <a:cs typeface="Accordion Black"/>
                <a:sym typeface="Accordion Black"/>
              </a:rPr>
              <a:t>Arkadaşına özel yazdığın bir mesajı, arkadaşının sınıftaki popüler kişi ile paylaştığını öğrendin. Üstelik popüler kişi mesajı herkese gönderdiği için sınıftakiler o mesaj hakkında seninle dalga geçiyor. </a:t>
            </a:r>
          </a:p>
          <a:p>
            <a:pPr algn="just">
              <a:lnSpc>
                <a:spcPts val="2940"/>
              </a:lnSpc>
            </a:pPr>
            <a:r>
              <a:rPr lang="en-US" sz="2100" u="sng">
                <a:solidFill>
                  <a:srgbClr val="000000"/>
                </a:solidFill>
                <a:latin typeface="Accordion Black"/>
                <a:ea typeface="Accordion Black"/>
                <a:cs typeface="Accordion Black"/>
                <a:sym typeface="Accordion Black"/>
              </a:rPr>
              <a:t>Bu durumda ne hissederdin, ne yapardın? İşaretle.</a:t>
            </a:r>
          </a:p>
          <a:p>
            <a:pPr algn="just">
              <a:lnSpc>
                <a:spcPts val="2940"/>
              </a:lnSpc>
            </a:pPr>
          </a:p>
          <a:p>
            <a:pPr algn="just">
              <a:lnSpc>
                <a:spcPts val="2940"/>
              </a:lnSpc>
            </a:pPr>
            <a:r>
              <a:rPr lang="en-US" sz="2100">
                <a:solidFill>
                  <a:srgbClr val="000000"/>
                </a:solidFill>
                <a:latin typeface="Accordion Black"/>
                <a:ea typeface="Accordion Black"/>
                <a:cs typeface="Accordion Black"/>
                <a:sym typeface="Accordion Black"/>
              </a:rPr>
              <a:t>Bir süre okula gitmemek için hasta olmuş gibi yapardım.</a:t>
            </a:r>
          </a:p>
          <a:p>
            <a:pPr algn="just">
              <a:lnSpc>
                <a:spcPts val="2940"/>
              </a:lnSpc>
            </a:pPr>
          </a:p>
          <a:p>
            <a:pPr algn="just">
              <a:lnSpc>
                <a:spcPts val="2940"/>
              </a:lnSpc>
            </a:pPr>
            <a:r>
              <a:rPr lang="en-US" sz="2100">
                <a:solidFill>
                  <a:srgbClr val="000000"/>
                </a:solidFill>
                <a:latin typeface="Accordion Black"/>
                <a:ea typeface="Accordion Black"/>
                <a:cs typeface="Accordion Black"/>
                <a:sym typeface="Accordion Black"/>
              </a:rPr>
              <a:t>Mesajımı yollayan arkadaşıma neden bunu yaptığını sorardım ve durumu düzeltmesini isterdim. </a:t>
            </a:r>
          </a:p>
          <a:p>
            <a:pPr algn="just">
              <a:lnSpc>
                <a:spcPts val="2940"/>
              </a:lnSpc>
            </a:pPr>
          </a:p>
          <a:p>
            <a:pPr algn="just">
              <a:lnSpc>
                <a:spcPts val="2940"/>
              </a:lnSpc>
            </a:pPr>
            <a:r>
              <a:rPr lang="en-US" sz="2100">
                <a:solidFill>
                  <a:srgbClr val="000000"/>
                </a:solidFill>
                <a:latin typeface="Accordion Black"/>
                <a:ea typeface="Accordion Black"/>
                <a:cs typeface="Accordion Black"/>
                <a:sym typeface="Accordion Black"/>
              </a:rPr>
              <a:t>Annem/babama mesajı gösterirdim. </a:t>
            </a:r>
          </a:p>
          <a:p>
            <a:pPr algn="just">
              <a:lnSpc>
                <a:spcPts val="2940"/>
              </a:lnSpc>
            </a:pPr>
          </a:p>
          <a:p>
            <a:pPr algn="just">
              <a:lnSpc>
                <a:spcPts val="3359"/>
              </a:lnSpc>
            </a:pPr>
            <a:r>
              <a:rPr lang="en-US" sz="2400">
                <a:solidFill>
                  <a:srgbClr val="000000"/>
                </a:solidFill>
                <a:latin typeface="Accordion Black"/>
                <a:ea typeface="Accordion Black"/>
                <a:cs typeface="Accordion Black"/>
                <a:sym typeface="Accordion Black"/>
              </a:rPr>
              <a:t>        Bu durum uygun şekilde nasıl çözümlenebilir?</a:t>
            </a:r>
          </a:p>
          <a:p>
            <a:pPr algn="just">
              <a:lnSpc>
                <a:spcPts val="2940"/>
              </a:lnSpc>
            </a:pPr>
          </a:p>
        </p:txBody>
      </p:sp>
      <p:sp>
        <p:nvSpPr>
          <p:cNvPr name="Freeform 21" id="21"/>
          <p:cNvSpPr/>
          <p:nvPr/>
        </p:nvSpPr>
        <p:spPr>
          <a:xfrm flipH="false" flipV="false" rot="0">
            <a:off x="1898732" y="6393158"/>
            <a:ext cx="491999" cy="243316"/>
          </a:xfrm>
          <a:custGeom>
            <a:avLst/>
            <a:gdLst/>
            <a:ahLst/>
            <a:cxnLst/>
            <a:rect r="r" b="b" t="t" l="l"/>
            <a:pathLst>
              <a:path h="243316" w="491999">
                <a:moveTo>
                  <a:pt x="0" y="0"/>
                </a:moveTo>
                <a:lnTo>
                  <a:pt x="492000" y="0"/>
                </a:lnTo>
                <a:lnTo>
                  <a:pt x="492000" y="243316"/>
                </a:lnTo>
                <a:lnTo>
                  <a:pt x="0" y="2433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2" id="22"/>
          <p:cNvSpPr/>
          <p:nvPr/>
        </p:nvSpPr>
        <p:spPr>
          <a:xfrm flipH="false" flipV="false" rot="0">
            <a:off x="1903709" y="7112724"/>
            <a:ext cx="491999" cy="243316"/>
          </a:xfrm>
          <a:custGeom>
            <a:avLst/>
            <a:gdLst/>
            <a:ahLst/>
            <a:cxnLst/>
            <a:rect r="r" b="b" t="t" l="l"/>
            <a:pathLst>
              <a:path h="243316" w="491999">
                <a:moveTo>
                  <a:pt x="0" y="0"/>
                </a:moveTo>
                <a:lnTo>
                  <a:pt x="492000" y="0"/>
                </a:lnTo>
                <a:lnTo>
                  <a:pt x="492000" y="243316"/>
                </a:lnTo>
                <a:lnTo>
                  <a:pt x="0" y="2433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205720" y="1170762"/>
            <a:ext cx="15876560" cy="7945476"/>
            <a:chOff x="0" y="0"/>
            <a:chExt cx="4181481" cy="2092636"/>
          </a:xfrm>
        </p:grpSpPr>
        <p:sp>
          <p:nvSpPr>
            <p:cNvPr name="Freeform 7" id="7"/>
            <p:cNvSpPr/>
            <p:nvPr/>
          </p:nvSpPr>
          <p:spPr>
            <a:xfrm flipH="false" flipV="false" rot="0">
              <a:off x="0" y="0"/>
              <a:ext cx="4181481" cy="2092636"/>
            </a:xfrm>
            <a:custGeom>
              <a:avLst/>
              <a:gdLst/>
              <a:ahLst/>
              <a:cxnLst/>
              <a:rect r="r" b="b" t="t" l="l"/>
              <a:pathLst>
                <a:path h="2092636" w="4181481">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name="TextBox 8" id="8"/>
            <p:cNvSpPr txBox="true"/>
            <p:nvPr/>
          </p:nvSpPr>
          <p:spPr>
            <a:xfrm>
              <a:off x="0" y="-38100"/>
              <a:ext cx="4181481" cy="2130736"/>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6143268" y="7552514"/>
            <a:ext cx="1793964" cy="1144875"/>
          </a:xfrm>
          <a:custGeom>
            <a:avLst/>
            <a:gdLst/>
            <a:ahLst/>
            <a:cxnLst/>
            <a:rect r="r" b="b" t="t" l="l"/>
            <a:pathLst>
              <a:path h="1144875" w="1793964">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0" id="10"/>
          <p:cNvSpPr/>
          <p:nvPr/>
        </p:nvSpPr>
        <p:spPr>
          <a:xfrm flipH="true" flipV="false" rot="0">
            <a:off x="292166" y="1438055"/>
            <a:ext cx="1312631" cy="837697"/>
          </a:xfrm>
          <a:custGeom>
            <a:avLst/>
            <a:gdLst/>
            <a:ahLst/>
            <a:cxnLst/>
            <a:rect r="r" b="b" t="t" l="l"/>
            <a:pathLst>
              <a:path h="837697" w="1312631">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1" id="11"/>
          <p:cNvSpPr/>
          <p:nvPr/>
        </p:nvSpPr>
        <p:spPr>
          <a:xfrm flipH="false" flipV="false" rot="0">
            <a:off x="1604797" y="308481"/>
            <a:ext cx="1581824" cy="1009491"/>
          </a:xfrm>
          <a:custGeom>
            <a:avLst/>
            <a:gdLst/>
            <a:ahLst/>
            <a:cxnLst/>
            <a:rect r="r" b="b" t="t" l="l"/>
            <a:pathLst>
              <a:path h="1009491" w="1581824">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2" id="12"/>
          <p:cNvSpPr/>
          <p:nvPr/>
        </p:nvSpPr>
        <p:spPr>
          <a:xfrm flipH="true" flipV="false" rot="0">
            <a:off x="16143268" y="-3984217"/>
            <a:ext cx="10801253" cy="5756168"/>
          </a:xfrm>
          <a:custGeom>
            <a:avLst/>
            <a:gdLst/>
            <a:ahLst/>
            <a:cxnLst/>
            <a:rect r="r" b="b" t="t" l="l"/>
            <a:pathLst>
              <a:path h="5756168" w="10801253">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8656520" y="-3984217"/>
            <a:ext cx="10801253" cy="5756168"/>
          </a:xfrm>
          <a:custGeom>
            <a:avLst/>
            <a:gdLst/>
            <a:ahLst/>
            <a:cxnLst/>
            <a:rect r="r" b="b" t="t" l="l"/>
            <a:pathLst>
              <a:path h="5756168" w="10801253">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false" rot="0">
            <a:off x="-2469220" y="7641371"/>
            <a:ext cx="5496517" cy="2970409"/>
          </a:xfrm>
          <a:custGeom>
            <a:avLst/>
            <a:gdLst/>
            <a:ahLst/>
            <a:cxnLst/>
            <a:rect r="r" b="b" t="t" l="l"/>
            <a:pathLst>
              <a:path h="2970409" w="5496517">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true" flipV="false" rot="0">
            <a:off x="15260703" y="7641371"/>
            <a:ext cx="5496517" cy="2970409"/>
          </a:xfrm>
          <a:custGeom>
            <a:avLst/>
            <a:gdLst/>
            <a:ahLst/>
            <a:cxnLst/>
            <a:rect r="r" b="b" t="t" l="l"/>
            <a:pathLst>
              <a:path h="2970409" w="5496517">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16" id="16"/>
          <p:cNvSpPr/>
          <p:nvPr/>
        </p:nvSpPr>
        <p:spPr>
          <a:xfrm flipH="false" flipV="false" rot="0">
            <a:off x="8466913" y="8697389"/>
            <a:ext cx="1354174" cy="1360192"/>
          </a:xfrm>
          <a:custGeom>
            <a:avLst/>
            <a:gdLst/>
            <a:ahLst/>
            <a:cxnLst/>
            <a:rect r="r" b="b" t="t" l="l"/>
            <a:pathLst>
              <a:path h="1360192" w="1354174">
                <a:moveTo>
                  <a:pt x="0" y="0"/>
                </a:moveTo>
                <a:lnTo>
                  <a:pt x="1354174" y="0"/>
                </a:lnTo>
                <a:lnTo>
                  <a:pt x="1354174" y="1360193"/>
                </a:lnTo>
                <a:lnTo>
                  <a:pt x="0" y="1360193"/>
                </a:lnTo>
                <a:lnTo>
                  <a:pt x="0" y="0"/>
                </a:lnTo>
                <a:close/>
              </a:path>
            </a:pathLst>
          </a:custGeom>
          <a:blipFill>
            <a:blip r:embed="rId9"/>
            <a:stretch>
              <a:fillRect l="0" t="0" r="0" b="0"/>
            </a:stretch>
          </a:blipFill>
        </p:spPr>
      </p:sp>
      <p:sp>
        <p:nvSpPr>
          <p:cNvPr name="Freeform 17" id="17"/>
          <p:cNvSpPr/>
          <p:nvPr/>
        </p:nvSpPr>
        <p:spPr>
          <a:xfrm flipH="false" flipV="false" rot="-843861">
            <a:off x="1274459" y="3361332"/>
            <a:ext cx="1248826" cy="719778"/>
          </a:xfrm>
          <a:custGeom>
            <a:avLst/>
            <a:gdLst/>
            <a:ahLst/>
            <a:cxnLst/>
            <a:rect r="r" b="b" t="t" l="l"/>
            <a:pathLst>
              <a:path h="719778" w="1248826">
                <a:moveTo>
                  <a:pt x="0" y="0"/>
                </a:moveTo>
                <a:lnTo>
                  <a:pt x="1248826" y="0"/>
                </a:lnTo>
                <a:lnTo>
                  <a:pt x="1248826" y="719777"/>
                </a:lnTo>
                <a:lnTo>
                  <a:pt x="0" y="71977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8" id="18"/>
          <p:cNvSpPr/>
          <p:nvPr/>
        </p:nvSpPr>
        <p:spPr>
          <a:xfrm flipH="false" flipV="false" rot="0">
            <a:off x="1898732" y="5669861"/>
            <a:ext cx="491999" cy="243316"/>
          </a:xfrm>
          <a:custGeom>
            <a:avLst/>
            <a:gdLst/>
            <a:ahLst/>
            <a:cxnLst/>
            <a:rect r="r" b="b" t="t" l="l"/>
            <a:pathLst>
              <a:path h="243316" w="491999">
                <a:moveTo>
                  <a:pt x="0" y="0"/>
                </a:moveTo>
                <a:lnTo>
                  <a:pt x="492000" y="0"/>
                </a:lnTo>
                <a:lnTo>
                  <a:pt x="492000" y="243316"/>
                </a:lnTo>
                <a:lnTo>
                  <a:pt x="0" y="2433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9" id="19"/>
          <p:cNvSpPr txBox="true"/>
          <p:nvPr/>
        </p:nvSpPr>
        <p:spPr>
          <a:xfrm rot="0">
            <a:off x="3162485" y="1323755"/>
            <a:ext cx="11963030" cy="1920240"/>
          </a:xfrm>
          <a:prstGeom prst="rect">
            <a:avLst/>
          </a:prstGeom>
        </p:spPr>
        <p:txBody>
          <a:bodyPr anchor="t" rtlCol="false" tIns="0" lIns="0" bIns="0" rIns="0">
            <a:spAutoFit/>
          </a:bodyPr>
          <a:lstStyle/>
          <a:p>
            <a:pPr algn="ctr">
              <a:lnSpc>
                <a:spcPts val="7080"/>
              </a:lnSpc>
            </a:pPr>
            <a:r>
              <a:rPr lang="en-US" sz="6000" spc="336" u="sng">
                <a:solidFill>
                  <a:srgbClr val="004AAD"/>
                </a:solidFill>
                <a:latin typeface="Abstracted Dream"/>
                <a:ea typeface="Abstracted Dream"/>
                <a:cs typeface="Abstracted Dream"/>
                <a:sym typeface="Abstracted Dream"/>
              </a:rPr>
              <a:t>ETKINLIK:</a:t>
            </a:r>
            <a:r>
              <a:rPr lang="en-US" sz="6000" spc="336">
                <a:solidFill>
                  <a:srgbClr val="004AAD"/>
                </a:solidFill>
                <a:latin typeface="Abstracted Dream"/>
                <a:ea typeface="Abstracted Dream"/>
                <a:cs typeface="Abstracted Dream"/>
                <a:sym typeface="Abstracted Dream"/>
              </a:rPr>
              <a:t> SEN OLSAN NE YAPARDIN?</a:t>
            </a:r>
          </a:p>
        </p:txBody>
      </p:sp>
      <p:sp>
        <p:nvSpPr>
          <p:cNvPr name="TextBox 20" id="20"/>
          <p:cNvSpPr txBox="true"/>
          <p:nvPr/>
        </p:nvSpPr>
        <p:spPr>
          <a:xfrm rot="0">
            <a:off x="2592024" y="3087030"/>
            <a:ext cx="13551243" cy="5431155"/>
          </a:xfrm>
          <a:prstGeom prst="rect">
            <a:avLst/>
          </a:prstGeom>
        </p:spPr>
        <p:txBody>
          <a:bodyPr anchor="t" rtlCol="false" tIns="0" lIns="0" bIns="0" rIns="0">
            <a:spAutoFit/>
          </a:bodyPr>
          <a:lstStyle/>
          <a:p>
            <a:pPr algn="just">
              <a:lnSpc>
                <a:spcPts val="4200"/>
              </a:lnSpc>
            </a:pPr>
            <a:r>
              <a:rPr lang="en-US" sz="3000">
                <a:solidFill>
                  <a:srgbClr val="000000"/>
                </a:solidFill>
                <a:latin typeface="Accordion Black"/>
                <a:ea typeface="Accordion Black"/>
                <a:cs typeface="Accordion Black"/>
                <a:sym typeface="Accordion Black"/>
              </a:rPr>
              <a:t>Bir arkadaşının doğum gününe davet edildin ama senin yakın bir arkadaşın davet edilmedi. Partide diğer çocuklar arkadaşın hakkında alaycı konuşmalar yapıyor onunla dalga geçiyorlar.  </a:t>
            </a:r>
          </a:p>
          <a:p>
            <a:pPr algn="just">
              <a:lnSpc>
                <a:spcPts val="2940"/>
              </a:lnSpc>
            </a:pPr>
            <a:r>
              <a:rPr lang="en-US" sz="2100" u="sng">
                <a:solidFill>
                  <a:srgbClr val="000000"/>
                </a:solidFill>
                <a:latin typeface="Accordion Black"/>
                <a:ea typeface="Accordion Black"/>
                <a:cs typeface="Accordion Black"/>
                <a:sym typeface="Accordion Black"/>
              </a:rPr>
              <a:t>Bu durumda ne hissederdin, ne yapardın? İşaretle.</a:t>
            </a:r>
          </a:p>
          <a:p>
            <a:pPr algn="just">
              <a:lnSpc>
                <a:spcPts val="2940"/>
              </a:lnSpc>
            </a:pPr>
          </a:p>
          <a:p>
            <a:pPr algn="just">
              <a:lnSpc>
                <a:spcPts val="2940"/>
              </a:lnSpc>
            </a:pPr>
            <a:r>
              <a:rPr lang="en-US" sz="2100">
                <a:solidFill>
                  <a:srgbClr val="000000"/>
                </a:solidFill>
                <a:latin typeface="Accordion Black"/>
                <a:ea typeface="Accordion Black"/>
                <a:cs typeface="Accordion Black"/>
                <a:sym typeface="Accordion Black"/>
              </a:rPr>
              <a:t>Grupta dışlanmamak için alaycı konuşmaya dahil olurdum. Nasılsa arkadaşım orada değil. </a:t>
            </a:r>
          </a:p>
          <a:p>
            <a:pPr algn="just">
              <a:lnSpc>
                <a:spcPts val="2940"/>
              </a:lnSpc>
            </a:pPr>
          </a:p>
          <a:p>
            <a:pPr algn="just">
              <a:lnSpc>
                <a:spcPts val="2940"/>
              </a:lnSpc>
            </a:pPr>
            <a:r>
              <a:rPr lang="en-US" sz="2100">
                <a:solidFill>
                  <a:srgbClr val="000000"/>
                </a:solidFill>
                <a:latin typeface="Accordion Black"/>
                <a:ea typeface="Accordion Black"/>
                <a:cs typeface="Accordion Black"/>
                <a:sym typeface="Accordion Black"/>
              </a:rPr>
              <a:t>Arkadaşım partide olmasa bile onun hakkında böyle konuşulmasını istemediğimi söylerdim. </a:t>
            </a:r>
          </a:p>
          <a:p>
            <a:pPr algn="just">
              <a:lnSpc>
                <a:spcPts val="2940"/>
              </a:lnSpc>
            </a:pPr>
          </a:p>
          <a:p>
            <a:pPr algn="just">
              <a:lnSpc>
                <a:spcPts val="2940"/>
              </a:lnSpc>
            </a:pPr>
            <a:r>
              <a:rPr lang="en-US" sz="2100">
                <a:solidFill>
                  <a:srgbClr val="000000"/>
                </a:solidFill>
                <a:latin typeface="Accordion Black"/>
                <a:ea typeface="Accordion Black"/>
                <a:cs typeface="Accordion Black"/>
                <a:sym typeface="Accordion Black"/>
              </a:rPr>
              <a:t>Arkadaşım hakkında söylenenlere hiçbir yorum yapmadan sadece söylenenleri dinlerdim. </a:t>
            </a:r>
          </a:p>
          <a:p>
            <a:pPr algn="just">
              <a:lnSpc>
                <a:spcPts val="2940"/>
              </a:lnSpc>
            </a:pPr>
          </a:p>
          <a:p>
            <a:pPr algn="just">
              <a:lnSpc>
                <a:spcPts val="3359"/>
              </a:lnSpc>
            </a:pPr>
            <a:r>
              <a:rPr lang="en-US" sz="2400">
                <a:solidFill>
                  <a:srgbClr val="000000"/>
                </a:solidFill>
                <a:latin typeface="Accordion Black"/>
                <a:ea typeface="Accordion Black"/>
                <a:cs typeface="Accordion Black"/>
                <a:sym typeface="Accordion Black"/>
              </a:rPr>
              <a:t>        Bu durum uygun şekilde nasıl çözümlenebilir?</a:t>
            </a:r>
          </a:p>
          <a:p>
            <a:pPr algn="just">
              <a:lnSpc>
                <a:spcPts val="2940"/>
              </a:lnSpc>
            </a:pPr>
          </a:p>
        </p:txBody>
      </p:sp>
      <p:sp>
        <p:nvSpPr>
          <p:cNvPr name="Freeform 21" id="21"/>
          <p:cNvSpPr/>
          <p:nvPr/>
        </p:nvSpPr>
        <p:spPr>
          <a:xfrm flipH="false" flipV="false" rot="0">
            <a:off x="1898732" y="6393158"/>
            <a:ext cx="491999" cy="243316"/>
          </a:xfrm>
          <a:custGeom>
            <a:avLst/>
            <a:gdLst/>
            <a:ahLst/>
            <a:cxnLst/>
            <a:rect r="r" b="b" t="t" l="l"/>
            <a:pathLst>
              <a:path h="243316" w="491999">
                <a:moveTo>
                  <a:pt x="0" y="0"/>
                </a:moveTo>
                <a:lnTo>
                  <a:pt x="492000" y="0"/>
                </a:lnTo>
                <a:lnTo>
                  <a:pt x="492000" y="243316"/>
                </a:lnTo>
                <a:lnTo>
                  <a:pt x="0" y="2433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2" id="22"/>
          <p:cNvSpPr/>
          <p:nvPr/>
        </p:nvSpPr>
        <p:spPr>
          <a:xfrm flipH="false" flipV="false" rot="0">
            <a:off x="1903709" y="7112724"/>
            <a:ext cx="491999" cy="243316"/>
          </a:xfrm>
          <a:custGeom>
            <a:avLst/>
            <a:gdLst/>
            <a:ahLst/>
            <a:cxnLst/>
            <a:rect r="r" b="b" t="t" l="l"/>
            <a:pathLst>
              <a:path h="243316" w="491999">
                <a:moveTo>
                  <a:pt x="0" y="0"/>
                </a:moveTo>
                <a:lnTo>
                  <a:pt x="492000" y="0"/>
                </a:lnTo>
                <a:lnTo>
                  <a:pt x="492000" y="243316"/>
                </a:lnTo>
                <a:lnTo>
                  <a:pt x="0" y="2433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FFFFFF"/>
            </a:solidFill>
            <a:ln cap="sq">
              <a:noFill/>
              <a:prstDash val="solid"/>
              <a:miter/>
            </a:ln>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205720" y="1170762"/>
            <a:ext cx="15876560" cy="7945476"/>
            <a:chOff x="0" y="0"/>
            <a:chExt cx="4181481" cy="2092636"/>
          </a:xfrm>
        </p:grpSpPr>
        <p:sp>
          <p:nvSpPr>
            <p:cNvPr name="Freeform 7" id="7"/>
            <p:cNvSpPr/>
            <p:nvPr/>
          </p:nvSpPr>
          <p:spPr>
            <a:xfrm flipH="false" flipV="false" rot="0">
              <a:off x="0" y="0"/>
              <a:ext cx="4181481" cy="2092636"/>
            </a:xfrm>
            <a:custGeom>
              <a:avLst/>
              <a:gdLst/>
              <a:ahLst/>
              <a:cxnLst/>
              <a:rect r="r" b="b" t="t" l="l"/>
              <a:pathLst>
                <a:path h="2092636" w="4181481">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name="TextBox 8" id="8"/>
            <p:cNvSpPr txBox="true"/>
            <p:nvPr/>
          </p:nvSpPr>
          <p:spPr>
            <a:xfrm>
              <a:off x="0" y="-38100"/>
              <a:ext cx="4181481" cy="2130736"/>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true" flipV="false" rot="0">
            <a:off x="292166" y="1438055"/>
            <a:ext cx="1312631" cy="837697"/>
          </a:xfrm>
          <a:custGeom>
            <a:avLst/>
            <a:gdLst/>
            <a:ahLst/>
            <a:cxnLst/>
            <a:rect r="r" b="b" t="t" l="l"/>
            <a:pathLst>
              <a:path h="837697" w="1312631">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0" id="10"/>
          <p:cNvSpPr/>
          <p:nvPr/>
        </p:nvSpPr>
        <p:spPr>
          <a:xfrm flipH="false" flipV="false" rot="0">
            <a:off x="1604797" y="308481"/>
            <a:ext cx="1581824" cy="1009491"/>
          </a:xfrm>
          <a:custGeom>
            <a:avLst/>
            <a:gdLst/>
            <a:ahLst/>
            <a:cxnLst/>
            <a:rect r="r" b="b" t="t" l="l"/>
            <a:pathLst>
              <a:path h="1009491" w="1581824">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1" id="11"/>
          <p:cNvSpPr/>
          <p:nvPr/>
        </p:nvSpPr>
        <p:spPr>
          <a:xfrm flipH="true" flipV="false" rot="0">
            <a:off x="16143268" y="-3984217"/>
            <a:ext cx="10801253" cy="5756168"/>
          </a:xfrm>
          <a:custGeom>
            <a:avLst/>
            <a:gdLst/>
            <a:ahLst/>
            <a:cxnLst/>
            <a:rect r="r" b="b" t="t" l="l"/>
            <a:pathLst>
              <a:path h="5756168" w="10801253">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8656520" y="-3984217"/>
            <a:ext cx="10801253" cy="5756168"/>
          </a:xfrm>
          <a:custGeom>
            <a:avLst/>
            <a:gdLst/>
            <a:ahLst/>
            <a:cxnLst/>
            <a:rect r="r" b="b" t="t" l="l"/>
            <a:pathLst>
              <a:path h="5756168" w="10801253">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3" id="13"/>
          <p:cNvSpPr txBox="true"/>
          <p:nvPr/>
        </p:nvSpPr>
        <p:spPr>
          <a:xfrm rot="0">
            <a:off x="2220244" y="1323755"/>
            <a:ext cx="13307576" cy="3045460"/>
          </a:xfrm>
          <a:prstGeom prst="rect">
            <a:avLst/>
          </a:prstGeom>
        </p:spPr>
        <p:txBody>
          <a:bodyPr anchor="t" rtlCol="false" tIns="0" lIns="0" bIns="0" rIns="0">
            <a:spAutoFit/>
          </a:bodyPr>
          <a:lstStyle/>
          <a:p>
            <a:pPr algn="ctr">
              <a:lnSpc>
                <a:spcPts val="7670"/>
              </a:lnSpc>
            </a:pPr>
            <a:r>
              <a:rPr lang="en-US" sz="6500" spc="364">
                <a:solidFill>
                  <a:srgbClr val="004AAD"/>
                </a:solidFill>
                <a:latin typeface="Abstracted Dream"/>
                <a:ea typeface="Abstracted Dream"/>
                <a:cs typeface="Abstracted Dream"/>
                <a:sym typeface="Abstracted Dream"/>
              </a:rPr>
              <a:t>AKRAN ZORBALIĞINA UĞRADIĞINIZDA KIMLERDEN YARDIM ALABILIRSINIZ?</a:t>
            </a:r>
            <a:r>
              <a:rPr lang="en-US" sz="6500" spc="364">
                <a:solidFill>
                  <a:srgbClr val="65503D"/>
                </a:solidFill>
                <a:latin typeface="Abstracted Dream"/>
                <a:ea typeface="Abstracted Dream"/>
                <a:cs typeface="Abstracted Dream"/>
                <a:sym typeface="Abstracted Dream"/>
              </a:rPr>
              <a:t> </a:t>
            </a:r>
          </a:p>
        </p:txBody>
      </p:sp>
      <p:sp>
        <p:nvSpPr>
          <p:cNvPr name="AutoShape 14" id="14"/>
          <p:cNvSpPr/>
          <p:nvPr/>
        </p:nvSpPr>
        <p:spPr>
          <a:xfrm>
            <a:off x="3030734" y="5410024"/>
            <a:ext cx="10902694" cy="0"/>
          </a:xfrm>
          <a:prstGeom prst="line">
            <a:avLst/>
          </a:prstGeom>
          <a:ln cap="flat" w="38100">
            <a:solidFill>
              <a:srgbClr val="65503D"/>
            </a:solidFill>
            <a:prstDash val="solid"/>
            <a:headEnd type="none" len="sm" w="sm"/>
            <a:tailEnd type="none" len="sm" w="sm"/>
          </a:ln>
        </p:spPr>
      </p:sp>
      <p:sp>
        <p:nvSpPr>
          <p:cNvPr name="Freeform 15" id="15"/>
          <p:cNvSpPr/>
          <p:nvPr/>
        </p:nvSpPr>
        <p:spPr>
          <a:xfrm flipH="false" flipV="false" rot="0">
            <a:off x="2842487" y="4654553"/>
            <a:ext cx="1327275" cy="1253722"/>
          </a:xfrm>
          <a:custGeom>
            <a:avLst/>
            <a:gdLst/>
            <a:ahLst/>
            <a:cxnLst/>
            <a:rect r="r" b="b" t="t" l="l"/>
            <a:pathLst>
              <a:path h="1253722" w="1327275">
                <a:moveTo>
                  <a:pt x="0" y="0"/>
                </a:moveTo>
                <a:lnTo>
                  <a:pt x="1327276" y="0"/>
                </a:lnTo>
                <a:lnTo>
                  <a:pt x="1327276" y="1253723"/>
                </a:lnTo>
                <a:lnTo>
                  <a:pt x="0" y="125372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false" flipV="false" rot="0">
            <a:off x="8493811" y="4769488"/>
            <a:ext cx="1327275" cy="1253722"/>
          </a:xfrm>
          <a:custGeom>
            <a:avLst/>
            <a:gdLst/>
            <a:ahLst/>
            <a:cxnLst/>
            <a:rect r="r" b="b" t="t" l="l"/>
            <a:pathLst>
              <a:path h="1253722" w="1327275">
                <a:moveTo>
                  <a:pt x="0" y="0"/>
                </a:moveTo>
                <a:lnTo>
                  <a:pt x="1327276" y="0"/>
                </a:lnTo>
                <a:lnTo>
                  <a:pt x="1327276" y="1253723"/>
                </a:lnTo>
                <a:lnTo>
                  <a:pt x="0" y="125372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7" id="17"/>
          <p:cNvSpPr/>
          <p:nvPr/>
        </p:nvSpPr>
        <p:spPr>
          <a:xfrm flipH="false" flipV="false" rot="0">
            <a:off x="16143268" y="7552514"/>
            <a:ext cx="1793964" cy="1144875"/>
          </a:xfrm>
          <a:custGeom>
            <a:avLst/>
            <a:gdLst/>
            <a:ahLst/>
            <a:cxnLst/>
            <a:rect r="r" b="b" t="t" l="l"/>
            <a:pathLst>
              <a:path h="1144875" w="1793964">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8" id="18"/>
          <p:cNvSpPr/>
          <p:nvPr/>
        </p:nvSpPr>
        <p:spPr>
          <a:xfrm flipH="false" flipV="false" rot="0">
            <a:off x="-2469220" y="7641371"/>
            <a:ext cx="5496517" cy="2970409"/>
          </a:xfrm>
          <a:custGeom>
            <a:avLst/>
            <a:gdLst/>
            <a:ahLst/>
            <a:cxnLst/>
            <a:rect r="r" b="b" t="t" l="l"/>
            <a:pathLst>
              <a:path h="2970409" w="5496517">
                <a:moveTo>
                  <a:pt x="0" y="0"/>
                </a:moveTo>
                <a:lnTo>
                  <a:pt x="5496517" y="0"/>
                </a:lnTo>
                <a:lnTo>
                  <a:pt x="5496517" y="2970409"/>
                </a:lnTo>
                <a:lnTo>
                  <a:pt x="0" y="29704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9" id="19"/>
          <p:cNvSpPr/>
          <p:nvPr/>
        </p:nvSpPr>
        <p:spPr>
          <a:xfrm flipH="true" flipV="false" rot="0">
            <a:off x="15260703" y="7641371"/>
            <a:ext cx="5496517" cy="2970409"/>
          </a:xfrm>
          <a:custGeom>
            <a:avLst/>
            <a:gdLst/>
            <a:ahLst/>
            <a:cxnLst/>
            <a:rect r="r" b="b" t="t" l="l"/>
            <a:pathLst>
              <a:path h="2970409" w="5496517">
                <a:moveTo>
                  <a:pt x="5496517" y="0"/>
                </a:moveTo>
                <a:lnTo>
                  <a:pt x="0" y="0"/>
                </a:lnTo>
                <a:lnTo>
                  <a:pt x="0" y="2970409"/>
                </a:lnTo>
                <a:lnTo>
                  <a:pt x="5496517" y="2970409"/>
                </a:lnTo>
                <a:lnTo>
                  <a:pt x="5496517"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sp>
        <p:nvSpPr>
          <p:cNvPr name="Freeform 20" id="20"/>
          <p:cNvSpPr/>
          <p:nvPr/>
        </p:nvSpPr>
        <p:spPr>
          <a:xfrm flipH="false" flipV="false" rot="0">
            <a:off x="13665799" y="4769488"/>
            <a:ext cx="1327275" cy="1253722"/>
          </a:xfrm>
          <a:custGeom>
            <a:avLst/>
            <a:gdLst/>
            <a:ahLst/>
            <a:cxnLst/>
            <a:rect r="r" b="b" t="t" l="l"/>
            <a:pathLst>
              <a:path h="1253722" w="1327275">
                <a:moveTo>
                  <a:pt x="0" y="0"/>
                </a:moveTo>
                <a:lnTo>
                  <a:pt x="1327276" y="0"/>
                </a:lnTo>
                <a:lnTo>
                  <a:pt x="1327276" y="1253723"/>
                </a:lnTo>
                <a:lnTo>
                  <a:pt x="0" y="125372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1" id="21"/>
          <p:cNvSpPr txBox="true"/>
          <p:nvPr/>
        </p:nvSpPr>
        <p:spPr>
          <a:xfrm rot="0">
            <a:off x="3030734" y="6031689"/>
            <a:ext cx="851892" cy="765175"/>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Accordion Black"/>
                <a:ea typeface="Accordion Black"/>
                <a:cs typeface="Accordion Black"/>
                <a:sym typeface="Accordion Black"/>
              </a:rPr>
              <a:t>Aile</a:t>
            </a:r>
          </a:p>
        </p:txBody>
      </p:sp>
      <p:sp>
        <p:nvSpPr>
          <p:cNvPr name="TextBox 22" id="22"/>
          <p:cNvSpPr txBox="true"/>
          <p:nvPr/>
        </p:nvSpPr>
        <p:spPr>
          <a:xfrm rot="0">
            <a:off x="7422773" y="6031689"/>
            <a:ext cx="3442454" cy="2174875"/>
          </a:xfrm>
          <a:prstGeom prst="rect">
            <a:avLst/>
          </a:prstGeom>
        </p:spPr>
        <p:txBody>
          <a:bodyPr anchor="t" rtlCol="false" tIns="0" lIns="0" bIns="0" rIns="0">
            <a:spAutoFit/>
          </a:bodyPr>
          <a:lstStyle/>
          <a:p>
            <a:pPr algn="ctr">
              <a:lnSpc>
                <a:spcPts val="5599"/>
              </a:lnSpc>
            </a:pPr>
            <a:r>
              <a:rPr lang="en-US" sz="3999">
                <a:solidFill>
                  <a:srgbClr val="000000"/>
                </a:solidFill>
                <a:latin typeface="Accordion Black"/>
                <a:ea typeface="Accordion Black"/>
                <a:cs typeface="Accordion Black"/>
                <a:sym typeface="Accordion Black"/>
              </a:rPr>
              <a:t>Okul idarecileri,</a:t>
            </a:r>
          </a:p>
          <a:p>
            <a:pPr algn="ctr">
              <a:lnSpc>
                <a:spcPts val="5599"/>
              </a:lnSpc>
            </a:pPr>
            <a:r>
              <a:rPr lang="en-US" sz="3999">
                <a:solidFill>
                  <a:srgbClr val="000000"/>
                </a:solidFill>
                <a:latin typeface="Accordion Black"/>
                <a:ea typeface="Accordion Black"/>
                <a:cs typeface="Accordion Black"/>
                <a:sym typeface="Accordion Black"/>
              </a:rPr>
              <a:t>Öğretmenler</a:t>
            </a:r>
          </a:p>
          <a:p>
            <a:pPr algn="ctr">
              <a:lnSpc>
                <a:spcPts val="5599"/>
              </a:lnSpc>
              <a:spcBef>
                <a:spcPct val="0"/>
              </a:spcBef>
            </a:pPr>
          </a:p>
        </p:txBody>
      </p:sp>
      <p:sp>
        <p:nvSpPr>
          <p:cNvPr name="TextBox 23" id="23"/>
          <p:cNvSpPr txBox="true"/>
          <p:nvPr/>
        </p:nvSpPr>
        <p:spPr>
          <a:xfrm rot="0">
            <a:off x="11695648" y="6031689"/>
            <a:ext cx="4475559" cy="2174875"/>
          </a:xfrm>
          <a:prstGeom prst="rect">
            <a:avLst/>
          </a:prstGeom>
        </p:spPr>
        <p:txBody>
          <a:bodyPr anchor="t" rtlCol="false" tIns="0" lIns="0" bIns="0" rIns="0">
            <a:spAutoFit/>
          </a:bodyPr>
          <a:lstStyle/>
          <a:p>
            <a:pPr algn="ctr">
              <a:lnSpc>
                <a:spcPts val="5599"/>
              </a:lnSpc>
            </a:pPr>
            <a:r>
              <a:rPr lang="en-US" sz="3999">
                <a:solidFill>
                  <a:srgbClr val="000000"/>
                </a:solidFill>
                <a:latin typeface="Accordion Black"/>
                <a:ea typeface="Accordion Black"/>
                <a:cs typeface="Accordion Black"/>
                <a:sym typeface="Accordion Black"/>
              </a:rPr>
              <a:t>Psikolojik Danışman/</a:t>
            </a:r>
          </a:p>
          <a:p>
            <a:pPr algn="ctr">
              <a:lnSpc>
                <a:spcPts val="5599"/>
              </a:lnSpc>
            </a:pPr>
            <a:r>
              <a:rPr lang="en-US" sz="3999">
                <a:solidFill>
                  <a:srgbClr val="000000"/>
                </a:solidFill>
                <a:latin typeface="Accordion Black"/>
                <a:ea typeface="Accordion Black"/>
                <a:cs typeface="Accordion Black"/>
                <a:sym typeface="Accordion Black"/>
              </a:rPr>
              <a:t>Rehber Öğretmen</a:t>
            </a:r>
          </a:p>
          <a:p>
            <a:pPr algn="ctr">
              <a:lnSpc>
                <a:spcPts val="5599"/>
              </a:lnSpc>
              <a:spcBef>
                <a:spcPct val="0"/>
              </a:spcBef>
            </a:pPr>
          </a:p>
        </p:txBody>
      </p:sp>
      <p:sp>
        <p:nvSpPr>
          <p:cNvPr name="Freeform 24" id="24"/>
          <p:cNvSpPr/>
          <p:nvPr/>
        </p:nvSpPr>
        <p:spPr>
          <a:xfrm flipH="false" flipV="false" rot="0">
            <a:off x="8466913" y="8697389"/>
            <a:ext cx="1354174" cy="1360192"/>
          </a:xfrm>
          <a:custGeom>
            <a:avLst/>
            <a:gdLst/>
            <a:ahLst/>
            <a:cxnLst/>
            <a:rect r="r" b="b" t="t" l="l"/>
            <a:pathLst>
              <a:path h="1360192" w="1354174">
                <a:moveTo>
                  <a:pt x="0" y="0"/>
                </a:moveTo>
                <a:lnTo>
                  <a:pt x="1354174" y="0"/>
                </a:lnTo>
                <a:lnTo>
                  <a:pt x="1354174" y="1360193"/>
                </a:lnTo>
                <a:lnTo>
                  <a:pt x="0" y="1360193"/>
                </a:lnTo>
                <a:lnTo>
                  <a:pt x="0" y="0"/>
                </a:lnTo>
                <a:close/>
              </a:path>
            </a:pathLst>
          </a:custGeom>
          <a:blipFill>
            <a:blip r:embed="rId11"/>
            <a:stretch>
              <a:fillRect l="0" t="0" r="0" b="0"/>
            </a:stretch>
          </a:blipFill>
        </p:spPr>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205720" y="1170762"/>
            <a:ext cx="15876560" cy="7945476"/>
            <a:chOff x="0" y="0"/>
            <a:chExt cx="4181481" cy="2092636"/>
          </a:xfrm>
        </p:grpSpPr>
        <p:sp>
          <p:nvSpPr>
            <p:cNvPr name="Freeform 7" id="7"/>
            <p:cNvSpPr/>
            <p:nvPr/>
          </p:nvSpPr>
          <p:spPr>
            <a:xfrm flipH="false" flipV="false" rot="0">
              <a:off x="0" y="0"/>
              <a:ext cx="4181481" cy="2092636"/>
            </a:xfrm>
            <a:custGeom>
              <a:avLst/>
              <a:gdLst/>
              <a:ahLst/>
              <a:cxnLst/>
              <a:rect r="r" b="b" t="t" l="l"/>
              <a:pathLst>
                <a:path h="2092636" w="4181481">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name="TextBox 8" id="8"/>
            <p:cNvSpPr txBox="true"/>
            <p:nvPr/>
          </p:nvSpPr>
          <p:spPr>
            <a:xfrm>
              <a:off x="0" y="-38100"/>
              <a:ext cx="4181481" cy="2130736"/>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true" flipV="false" rot="0">
            <a:off x="292166" y="1438055"/>
            <a:ext cx="1312631" cy="837697"/>
          </a:xfrm>
          <a:custGeom>
            <a:avLst/>
            <a:gdLst/>
            <a:ahLst/>
            <a:cxnLst/>
            <a:rect r="r" b="b" t="t" l="l"/>
            <a:pathLst>
              <a:path h="837697" w="1312631">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0" id="10"/>
          <p:cNvSpPr/>
          <p:nvPr/>
        </p:nvSpPr>
        <p:spPr>
          <a:xfrm flipH="false" flipV="false" rot="0">
            <a:off x="1604797" y="308481"/>
            <a:ext cx="1581824" cy="1009491"/>
          </a:xfrm>
          <a:custGeom>
            <a:avLst/>
            <a:gdLst/>
            <a:ahLst/>
            <a:cxnLst/>
            <a:rect r="r" b="b" t="t" l="l"/>
            <a:pathLst>
              <a:path h="1009491" w="1581824">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1" id="11"/>
          <p:cNvSpPr/>
          <p:nvPr/>
        </p:nvSpPr>
        <p:spPr>
          <a:xfrm flipH="true" flipV="false" rot="0">
            <a:off x="16143268" y="-3984217"/>
            <a:ext cx="10801253" cy="5756168"/>
          </a:xfrm>
          <a:custGeom>
            <a:avLst/>
            <a:gdLst/>
            <a:ahLst/>
            <a:cxnLst/>
            <a:rect r="r" b="b" t="t" l="l"/>
            <a:pathLst>
              <a:path h="5756168" w="10801253">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8656520" y="-3984217"/>
            <a:ext cx="10801253" cy="5756168"/>
          </a:xfrm>
          <a:custGeom>
            <a:avLst/>
            <a:gdLst/>
            <a:ahLst/>
            <a:cxnLst/>
            <a:rect r="r" b="b" t="t" l="l"/>
            <a:pathLst>
              <a:path h="5756168" w="10801253">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16143268" y="7552514"/>
            <a:ext cx="1793964" cy="1144875"/>
          </a:xfrm>
          <a:custGeom>
            <a:avLst/>
            <a:gdLst/>
            <a:ahLst/>
            <a:cxnLst/>
            <a:rect r="r" b="b" t="t" l="l"/>
            <a:pathLst>
              <a:path h="1144875" w="1793964">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4" id="14"/>
          <p:cNvSpPr/>
          <p:nvPr/>
        </p:nvSpPr>
        <p:spPr>
          <a:xfrm flipH="false" flipV="false" rot="0">
            <a:off x="-2469220" y="7641371"/>
            <a:ext cx="5496517" cy="2970409"/>
          </a:xfrm>
          <a:custGeom>
            <a:avLst/>
            <a:gdLst/>
            <a:ahLst/>
            <a:cxnLst/>
            <a:rect r="r" b="b" t="t" l="l"/>
            <a:pathLst>
              <a:path h="2970409" w="5496517">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true" flipV="false" rot="0">
            <a:off x="15260703" y="7641371"/>
            <a:ext cx="5496517" cy="2970409"/>
          </a:xfrm>
          <a:custGeom>
            <a:avLst/>
            <a:gdLst/>
            <a:ahLst/>
            <a:cxnLst/>
            <a:rect r="r" b="b" t="t" l="l"/>
            <a:pathLst>
              <a:path h="2970409" w="5496517">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16" id="16"/>
          <p:cNvSpPr/>
          <p:nvPr/>
        </p:nvSpPr>
        <p:spPr>
          <a:xfrm flipH="false" flipV="false" rot="0">
            <a:off x="8466913" y="8697389"/>
            <a:ext cx="1354174" cy="1360192"/>
          </a:xfrm>
          <a:custGeom>
            <a:avLst/>
            <a:gdLst/>
            <a:ahLst/>
            <a:cxnLst/>
            <a:rect r="r" b="b" t="t" l="l"/>
            <a:pathLst>
              <a:path h="1360192" w="1354174">
                <a:moveTo>
                  <a:pt x="0" y="0"/>
                </a:moveTo>
                <a:lnTo>
                  <a:pt x="1354174" y="0"/>
                </a:lnTo>
                <a:lnTo>
                  <a:pt x="1354174" y="1360193"/>
                </a:lnTo>
                <a:lnTo>
                  <a:pt x="0" y="1360193"/>
                </a:lnTo>
                <a:lnTo>
                  <a:pt x="0" y="0"/>
                </a:lnTo>
                <a:close/>
              </a:path>
            </a:pathLst>
          </a:custGeom>
          <a:blipFill>
            <a:blip r:embed="rId9"/>
            <a:stretch>
              <a:fillRect l="0" t="0" r="0" b="0"/>
            </a:stretch>
          </a:blipFill>
        </p:spPr>
      </p:sp>
      <p:sp>
        <p:nvSpPr>
          <p:cNvPr name="Freeform 17" id="17"/>
          <p:cNvSpPr/>
          <p:nvPr/>
        </p:nvSpPr>
        <p:spPr>
          <a:xfrm flipH="false" flipV="false" rot="0">
            <a:off x="1604797" y="4097578"/>
            <a:ext cx="4277885" cy="3719164"/>
          </a:xfrm>
          <a:custGeom>
            <a:avLst/>
            <a:gdLst/>
            <a:ahLst/>
            <a:cxnLst/>
            <a:rect r="r" b="b" t="t" l="l"/>
            <a:pathLst>
              <a:path h="3719164" w="4277885">
                <a:moveTo>
                  <a:pt x="0" y="0"/>
                </a:moveTo>
                <a:lnTo>
                  <a:pt x="4277885" y="0"/>
                </a:lnTo>
                <a:lnTo>
                  <a:pt x="4277885" y="3719164"/>
                </a:lnTo>
                <a:lnTo>
                  <a:pt x="0" y="37191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8" id="18"/>
          <p:cNvSpPr txBox="true"/>
          <p:nvPr/>
        </p:nvSpPr>
        <p:spPr>
          <a:xfrm rot="0">
            <a:off x="2144732" y="1527098"/>
            <a:ext cx="13998536" cy="2237105"/>
          </a:xfrm>
          <a:prstGeom prst="rect">
            <a:avLst/>
          </a:prstGeom>
        </p:spPr>
        <p:txBody>
          <a:bodyPr anchor="t" rtlCol="false" tIns="0" lIns="0" bIns="0" rIns="0">
            <a:spAutoFit/>
          </a:bodyPr>
          <a:lstStyle/>
          <a:p>
            <a:pPr algn="ctr">
              <a:lnSpc>
                <a:spcPts val="8259"/>
              </a:lnSpc>
            </a:pPr>
            <a:r>
              <a:rPr lang="en-US" sz="6999" spc="391">
                <a:solidFill>
                  <a:srgbClr val="004AAD"/>
                </a:solidFill>
                <a:latin typeface="Abstracted Dream"/>
                <a:ea typeface="Abstracted Dream"/>
                <a:cs typeface="Abstracted Dream"/>
                <a:sym typeface="Abstracted Dream"/>
              </a:rPr>
              <a:t>AKRAN ZORBALIĞINA MARUZ KALDIĞINIZDA NAPMALISINIZ?</a:t>
            </a:r>
          </a:p>
        </p:txBody>
      </p:sp>
      <p:sp>
        <p:nvSpPr>
          <p:cNvPr name="TextBox 19" id="19"/>
          <p:cNvSpPr txBox="true"/>
          <p:nvPr/>
        </p:nvSpPr>
        <p:spPr>
          <a:xfrm rot="0">
            <a:off x="5882682" y="4001946"/>
            <a:ext cx="10266370" cy="4324350"/>
          </a:xfrm>
          <a:prstGeom prst="rect">
            <a:avLst/>
          </a:prstGeom>
        </p:spPr>
        <p:txBody>
          <a:bodyPr anchor="t" rtlCol="false" tIns="0" lIns="0" bIns="0" rIns="0">
            <a:spAutoFit/>
          </a:bodyPr>
          <a:lstStyle/>
          <a:p>
            <a:pPr algn="just" marL="647700" indent="-323850" lvl="1">
              <a:lnSpc>
                <a:spcPts val="4200"/>
              </a:lnSpc>
              <a:buFont typeface="Arial"/>
              <a:buChar char="•"/>
            </a:pPr>
            <a:r>
              <a:rPr lang="en-US" sz="3000">
                <a:solidFill>
                  <a:srgbClr val="000000"/>
                </a:solidFill>
                <a:latin typeface="Accordion Black"/>
                <a:ea typeface="Accordion Black"/>
                <a:cs typeface="Accordion Black"/>
                <a:sym typeface="Accordion Black"/>
              </a:rPr>
              <a:t>Ortamdan uzaklaş.</a:t>
            </a:r>
          </a:p>
          <a:p>
            <a:pPr algn="just" marL="647700" indent="-323850" lvl="1">
              <a:lnSpc>
                <a:spcPts val="4200"/>
              </a:lnSpc>
              <a:buFont typeface="Arial"/>
              <a:buChar char="•"/>
            </a:pPr>
            <a:r>
              <a:rPr lang="en-US" sz="3000">
                <a:solidFill>
                  <a:srgbClr val="000000"/>
                </a:solidFill>
                <a:latin typeface="Accordion Black"/>
                <a:ea typeface="Accordion Black"/>
                <a:cs typeface="Accordion Black"/>
                <a:sym typeface="Accordion Black"/>
              </a:rPr>
              <a:t>Güvendiğiniz birine neler yaşadığınızı anlatın.</a:t>
            </a:r>
          </a:p>
          <a:p>
            <a:pPr algn="just" marL="647700" indent="-323850" lvl="1">
              <a:lnSpc>
                <a:spcPts val="4200"/>
              </a:lnSpc>
              <a:buFont typeface="Arial"/>
              <a:buChar char="•"/>
            </a:pPr>
            <a:r>
              <a:rPr lang="en-US" sz="3000">
                <a:solidFill>
                  <a:srgbClr val="000000"/>
                </a:solidFill>
                <a:latin typeface="Accordion Black"/>
                <a:ea typeface="Accordion Black"/>
                <a:cs typeface="Accordion Black"/>
                <a:sym typeface="Accordion Black"/>
              </a:rPr>
              <a:t>Rahatsızlığınızı belli edin.</a:t>
            </a:r>
          </a:p>
          <a:p>
            <a:pPr algn="just" marL="647700" indent="-323850" lvl="1">
              <a:lnSpc>
                <a:spcPts val="4200"/>
              </a:lnSpc>
              <a:buFont typeface="Arial"/>
              <a:buChar char="•"/>
            </a:pPr>
            <a:r>
              <a:rPr lang="en-US" sz="3000">
                <a:solidFill>
                  <a:srgbClr val="000000"/>
                </a:solidFill>
                <a:latin typeface="Accordion Black"/>
                <a:ea typeface="Accordion Black"/>
                <a:cs typeface="Accordion Black"/>
                <a:sym typeface="Accordion Black"/>
              </a:rPr>
              <a:t>Zorbalığa şahit kalıyorsanız, sessiz kalmayın.  </a:t>
            </a:r>
          </a:p>
          <a:p>
            <a:pPr algn="just" marL="647700" indent="-323850" lvl="1">
              <a:lnSpc>
                <a:spcPts val="4200"/>
              </a:lnSpc>
              <a:buFont typeface="Arial"/>
              <a:buChar char="•"/>
            </a:pPr>
            <a:r>
              <a:rPr lang="en-US" sz="3000">
                <a:solidFill>
                  <a:srgbClr val="000000"/>
                </a:solidFill>
                <a:latin typeface="Accordion Black"/>
                <a:ea typeface="Accordion Black"/>
                <a:cs typeface="Accordion Black"/>
                <a:sym typeface="Accordion Black"/>
              </a:rPr>
              <a:t>Arkadaşlarından destek alabilirsin. Zorba kişiler genelde yalnız gördükleri kişilere yaklaşırlar.</a:t>
            </a:r>
          </a:p>
          <a:p>
            <a:pPr algn="just" marL="647700" indent="-323850" lvl="1">
              <a:lnSpc>
                <a:spcPts val="4200"/>
              </a:lnSpc>
              <a:buFont typeface="Arial"/>
              <a:buChar char="•"/>
            </a:pPr>
            <a:r>
              <a:rPr lang="en-US" sz="3000">
                <a:solidFill>
                  <a:srgbClr val="000000"/>
                </a:solidFill>
                <a:latin typeface="Accordion Black"/>
                <a:ea typeface="Accordion Black"/>
                <a:cs typeface="Accordion Black"/>
                <a:sym typeface="Accordion Black"/>
              </a:rPr>
              <a:t>Fiziksel müdahalede bulunmamalısın.</a:t>
            </a:r>
          </a:p>
          <a:p>
            <a:pPr algn="just">
              <a:lnSpc>
                <a:spcPts val="4200"/>
              </a:lnSpc>
            </a:pP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205720" y="1170762"/>
            <a:ext cx="15876560" cy="7945476"/>
            <a:chOff x="0" y="0"/>
            <a:chExt cx="4181481" cy="2092636"/>
          </a:xfrm>
        </p:grpSpPr>
        <p:sp>
          <p:nvSpPr>
            <p:cNvPr name="Freeform 7" id="7"/>
            <p:cNvSpPr/>
            <p:nvPr/>
          </p:nvSpPr>
          <p:spPr>
            <a:xfrm flipH="false" flipV="false" rot="0">
              <a:off x="0" y="0"/>
              <a:ext cx="4181481" cy="2092636"/>
            </a:xfrm>
            <a:custGeom>
              <a:avLst/>
              <a:gdLst/>
              <a:ahLst/>
              <a:cxnLst/>
              <a:rect r="r" b="b" t="t" l="l"/>
              <a:pathLst>
                <a:path h="2092636" w="4181481">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name="TextBox 8" id="8"/>
            <p:cNvSpPr txBox="true"/>
            <p:nvPr/>
          </p:nvSpPr>
          <p:spPr>
            <a:xfrm>
              <a:off x="0" y="-38100"/>
              <a:ext cx="4181481" cy="2130736"/>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true" flipV="false" rot="0">
            <a:off x="292166" y="1438055"/>
            <a:ext cx="1312631" cy="837697"/>
          </a:xfrm>
          <a:custGeom>
            <a:avLst/>
            <a:gdLst/>
            <a:ahLst/>
            <a:cxnLst/>
            <a:rect r="r" b="b" t="t" l="l"/>
            <a:pathLst>
              <a:path h="837697" w="1312631">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0" id="10"/>
          <p:cNvSpPr/>
          <p:nvPr/>
        </p:nvSpPr>
        <p:spPr>
          <a:xfrm flipH="false" flipV="false" rot="0">
            <a:off x="1604797" y="308481"/>
            <a:ext cx="1581824" cy="1009491"/>
          </a:xfrm>
          <a:custGeom>
            <a:avLst/>
            <a:gdLst/>
            <a:ahLst/>
            <a:cxnLst/>
            <a:rect r="r" b="b" t="t" l="l"/>
            <a:pathLst>
              <a:path h="1009491" w="1581824">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1" id="11"/>
          <p:cNvSpPr/>
          <p:nvPr/>
        </p:nvSpPr>
        <p:spPr>
          <a:xfrm flipH="true" flipV="false" rot="0">
            <a:off x="16143268" y="-3984217"/>
            <a:ext cx="10801253" cy="5756168"/>
          </a:xfrm>
          <a:custGeom>
            <a:avLst/>
            <a:gdLst/>
            <a:ahLst/>
            <a:cxnLst/>
            <a:rect r="r" b="b" t="t" l="l"/>
            <a:pathLst>
              <a:path h="5756168" w="10801253">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8656520" y="-3984217"/>
            <a:ext cx="10801253" cy="5756168"/>
          </a:xfrm>
          <a:custGeom>
            <a:avLst/>
            <a:gdLst/>
            <a:ahLst/>
            <a:cxnLst/>
            <a:rect r="r" b="b" t="t" l="l"/>
            <a:pathLst>
              <a:path h="5756168" w="10801253">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16143268" y="7552514"/>
            <a:ext cx="1793964" cy="1144875"/>
          </a:xfrm>
          <a:custGeom>
            <a:avLst/>
            <a:gdLst/>
            <a:ahLst/>
            <a:cxnLst/>
            <a:rect r="r" b="b" t="t" l="l"/>
            <a:pathLst>
              <a:path h="1144875" w="1793964">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4" id="14"/>
          <p:cNvSpPr/>
          <p:nvPr/>
        </p:nvSpPr>
        <p:spPr>
          <a:xfrm flipH="false" flipV="false" rot="0">
            <a:off x="-2469220" y="7641371"/>
            <a:ext cx="5496517" cy="2970409"/>
          </a:xfrm>
          <a:custGeom>
            <a:avLst/>
            <a:gdLst/>
            <a:ahLst/>
            <a:cxnLst/>
            <a:rect r="r" b="b" t="t" l="l"/>
            <a:pathLst>
              <a:path h="2970409" w="5496517">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true" flipV="false" rot="0">
            <a:off x="15260703" y="7641371"/>
            <a:ext cx="5496517" cy="2970409"/>
          </a:xfrm>
          <a:custGeom>
            <a:avLst/>
            <a:gdLst/>
            <a:ahLst/>
            <a:cxnLst/>
            <a:rect r="r" b="b" t="t" l="l"/>
            <a:pathLst>
              <a:path h="2970409" w="5496517">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16" id="16"/>
          <p:cNvSpPr/>
          <p:nvPr/>
        </p:nvSpPr>
        <p:spPr>
          <a:xfrm flipH="false" flipV="false" rot="0">
            <a:off x="8466913" y="8697389"/>
            <a:ext cx="1354174" cy="1360192"/>
          </a:xfrm>
          <a:custGeom>
            <a:avLst/>
            <a:gdLst/>
            <a:ahLst/>
            <a:cxnLst/>
            <a:rect r="r" b="b" t="t" l="l"/>
            <a:pathLst>
              <a:path h="1360192" w="1354174">
                <a:moveTo>
                  <a:pt x="0" y="0"/>
                </a:moveTo>
                <a:lnTo>
                  <a:pt x="1354174" y="0"/>
                </a:lnTo>
                <a:lnTo>
                  <a:pt x="1354174" y="1360193"/>
                </a:lnTo>
                <a:lnTo>
                  <a:pt x="0" y="1360193"/>
                </a:lnTo>
                <a:lnTo>
                  <a:pt x="0" y="0"/>
                </a:lnTo>
                <a:close/>
              </a:path>
            </a:pathLst>
          </a:custGeom>
          <a:blipFill>
            <a:blip r:embed="rId9"/>
            <a:stretch>
              <a:fillRect l="0" t="0" r="0" b="0"/>
            </a:stretch>
          </a:blipFill>
        </p:spPr>
      </p:sp>
      <p:sp>
        <p:nvSpPr>
          <p:cNvPr name="Freeform 17" id="17"/>
          <p:cNvSpPr/>
          <p:nvPr/>
        </p:nvSpPr>
        <p:spPr>
          <a:xfrm flipH="false" flipV="false" rot="0">
            <a:off x="2144732" y="2825236"/>
            <a:ext cx="1581824" cy="1581824"/>
          </a:xfrm>
          <a:custGeom>
            <a:avLst/>
            <a:gdLst/>
            <a:ahLst/>
            <a:cxnLst/>
            <a:rect r="r" b="b" t="t" l="l"/>
            <a:pathLst>
              <a:path h="1581824" w="1581824">
                <a:moveTo>
                  <a:pt x="0" y="0"/>
                </a:moveTo>
                <a:lnTo>
                  <a:pt x="1581824" y="0"/>
                </a:lnTo>
                <a:lnTo>
                  <a:pt x="1581824" y="1581824"/>
                </a:lnTo>
                <a:lnTo>
                  <a:pt x="0" y="158182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8" id="18"/>
          <p:cNvSpPr txBox="true"/>
          <p:nvPr/>
        </p:nvSpPr>
        <p:spPr>
          <a:xfrm rot="0">
            <a:off x="2490212" y="1323755"/>
            <a:ext cx="13307576" cy="2073910"/>
          </a:xfrm>
          <a:prstGeom prst="rect">
            <a:avLst/>
          </a:prstGeom>
        </p:spPr>
        <p:txBody>
          <a:bodyPr anchor="t" rtlCol="false" tIns="0" lIns="0" bIns="0" rIns="0">
            <a:spAutoFit/>
          </a:bodyPr>
          <a:lstStyle/>
          <a:p>
            <a:pPr algn="ctr">
              <a:lnSpc>
                <a:spcPts val="7670"/>
              </a:lnSpc>
            </a:pPr>
            <a:r>
              <a:rPr lang="en-US" sz="6500" spc="364">
                <a:solidFill>
                  <a:srgbClr val="004AAD"/>
                </a:solidFill>
                <a:latin typeface="Abstracted Dream"/>
                <a:ea typeface="Abstracted Dream"/>
                <a:cs typeface="Abstracted Dream"/>
                <a:sym typeface="Abstracted Dream"/>
              </a:rPr>
              <a:t>SEYIRCI OLMA, AKRAN ZORBALIĞINA KARŞI OL!</a:t>
            </a:r>
          </a:p>
        </p:txBody>
      </p:sp>
      <p:sp>
        <p:nvSpPr>
          <p:cNvPr name="Freeform 19" id="19"/>
          <p:cNvSpPr/>
          <p:nvPr/>
        </p:nvSpPr>
        <p:spPr>
          <a:xfrm flipH="false" flipV="false" rot="0">
            <a:off x="14469791" y="2825236"/>
            <a:ext cx="1581824" cy="1581824"/>
          </a:xfrm>
          <a:custGeom>
            <a:avLst/>
            <a:gdLst/>
            <a:ahLst/>
            <a:cxnLst/>
            <a:rect r="r" b="b" t="t" l="l"/>
            <a:pathLst>
              <a:path h="1581824" w="1581824">
                <a:moveTo>
                  <a:pt x="0" y="0"/>
                </a:moveTo>
                <a:lnTo>
                  <a:pt x="1581824" y="0"/>
                </a:lnTo>
                <a:lnTo>
                  <a:pt x="1581824" y="1581824"/>
                </a:lnTo>
                <a:lnTo>
                  <a:pt x="0" y="158182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0" id="20"/>
          <p:cNvSpPr txBox="true"/>
          <p:nvPr/>
        </p:nvSpPr>
        <p:spPr>
          <a:xfrm rot="0">
            <a:off x="3467561" y="4618777"/>
            <a:ext cx="11793142" cy="2724150"/>
          </a:xfrm>
          <a:prstGeom prst="rect">
            <a:avLst/>
          </a:prstGeom>
        </p:spPr>
        <p:txBody>
          <a:bodyPr anchor="t" rtlCol="false" tIns="0" lIns="0" bIns="0" rIns="0">
            <a:spAutoFit/>
          </a:bodyPr>
          <a:lstStyle/>
          <a:p>
            <a:pPr algn="just" marL="647700" indent="-323850" lvl="1">
              <a:lnSpc>
                <a:spcPts val="4200"/>
              </a:lnSpc>
              <a:buFont typeface="Arial"/>
              <a:buChar char="•"/>
            </a:pPr>
            <a:r>
              <a:rPr lang="en-US" sz="3000">
                <a:solidFill>
                  <a:srgbClr val="000000"/>
                </a:solidFill>
                <a:latin typeface="Accordion Black"/>
                <a:ea typeface="Accordion Black"/>
                <a:cs typeface="Accordion Black"/>
                <a:sym typeface="Accordion Black"/>
              </a:rPr>
              <a:t>Yaşananları görmezden gelmemelisin.</a:t>
            </a:r>
          </a:p>
          <a:p>
            <a:pPr algn="just" marL="647700" indent="-323850" lvl="1">
              <a:lnSpc>
                <a:spcPts val="4200"/>
              </a:lnSpc>
              <a:buFont typeface="Arial"/>
              <a:buChar char="•"/>
            </a:pPr>
            <a:r>
              <a:rPr lang="en-US" sz="3000">
                <a:solidFill>
                  <a:srgbClr val="000000"/>
                </a:solidFill>
                <a:latin typeface="Accordion Black"/>
                <a:ea typeface="Accordion Black"/>
                <a:cs typeface="Accordion Black"/>
                <a:sym typeface="Accordion Black"/>
              </a:rPr>
              <a:t>Zorbalık durumunu görmezden gelmemeli, çözüm için adım atmalısın.</a:t>
            </a:r>
          </a:p>
          <a:p>
            <a:pPr algn="just" marL="647700" indent="-323850" lvl="1">
              <a:lnSpc>
                <a:spcPts val="4200"/>
              </a:lnSpc>
              <a:buFont typeface="Arial"/>
              <a:buChar char="•"/>
            </a:pPr>
            <a:r>
              <a:rPr lang="en-US" sz="3000">
                <a:solidFill>
                  <a:srgbClr val="000000"/>
                </a:solidFill>
                <a:latin typeface="Accordion Black"/>
                <a:ea typeface="Accordion Black"/>
                <a:cs typeface="Accordion Black"/>
                <a:sym typeface="Accordion Black"/>
              </a:rPr>
              <a:t>Zorbalık yapan kişinin hareketlerine gülmemeli, ona eşlik etmemelisin.</a:t>
            </a:r>
          </a:p>
          <a:p>
            <a:pPr algn="just" marL="647700" indent="-323850" lvl="1">
              <a:lnSpc>
                <a:spcPts val="4200"/>
              </a:lnSpc>
              <a:buFont typeface="Arial"/>
              <a:buChar char="•"/>
            </a:pPr>
            <a:r>
              <a:rPr lang="en-US" sz="3000">
                <a:solidFill>
                  <a:srgbClr val="000000"/>
                </a:solidFill>
                <a:latin typeface="Accordion Black"/>
                <a:ea typeface="Accordion Black"/>
                <a:cs typeface="Accordion Black"/>
                <a:sym typeface="Accordion Black"/>
              </a:rPr>
              <a:t>Zorbalığa uğrayan kişiyi dışlamamalı, ona destek olmalısın. </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205720" y="1170762"/>
            <a:ext cx="15876560" cy="7945476"/>
            <a:chOff x="0" y="0"/>
            <a:chExt cx="4181481" cy="2092636"/>
          </a:xfrm>
        </p:grpSpPr>
        <p:sp>
          <p:nvSpPr>
            <p:cNvPr name="Freeform 7" id="7"/>
            <p:cNvSpPr/>
            <p:nvPr/>
          </p:nvSpPr>
          <p:spPr>
            <a:xfrm flipH="false" flipV="false" rot="0">
              <a:off x="0" y="0"/>
              <a:ext cx="4181481" cy="2092636"/>
            </a:xfrm>
            <a:custGeom>
              <a:avLst/>
              <a:gdLst/>
              <a:ahLst/>
              <a:cxnLst/>
              <a:rect r="r" b="b" t="t" l="l"/>
              <a:pathLst>
                <a:path h="2092636" w="4181481">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name="TextBox 8" id="8"/>
            <p:cNvSpPr txBox="true"/>
            <p:nvPr/>
          </p:nvSpPr>
          <p:spPr>
            <a:xfrm>
              <a:off x="0" y="-38100"/>
              <a:ext cx="4181481" cy="2130736"/>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true" flipV="false" rot="0">
            <a:off x="292166" y="1438055"/>
            <a:ext cx="1312631" cy="837697"/>
          </a:xfrm>
          <a:custGeom>
            <a:avLst/>
            <a:gdLst/>
            <a:ahLst/>
            <a:cxnLst/>
            <a:rect r="r" b="b" t="t" l="l"/>
            <a:pathLst>
              <a:path h="837697" w="1312631">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0" id="10"/>
          <p:cNvSpPr/>
          <p:nvPr/>
        </p:nvSpPr>
        <p:spPr>
          <a:xfrm flipH="false" flipV="false" rot="0">
            <a:off x="1604797" y="308481"/>
            <a:ext cx="1581824" cy="1009491"/>
          </a:xfrm>
          <a:custGeom>
            <a:avLst/>
            <a:gdLst/>
            <a:ahLst/>
            <a:cxnLst/>
            <a:rect r="r" b="b" t="t" l="l"/>
            <a:pathLst>
              <a:path h="1009491" w="1581824">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1" id="11"/>
          <p:cNvSpPr/>
          <p:nvPr/>
        </p:nvSpPr>
        <p:spPr>
          <a:xfrm flipH="true" flipV="false" rot="0">
            <a:off x="16143268" y="-3984217"/>
            <a:ext cx="10801253" cy="5756168"/>
          </a:xfrm>
          <a:custGeom>
            <a:avLst/>
            <a:gdLst/>
            <a:ahLst/>
            <a:cxnLst/>
            <a:rect r="r" b="b" t="t" l="l"/>
            <a:pathLst>
              <a:path h="5756168" w="10801253">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8656520" y="-3984217"/>
            <a:ext cx="10801253" cy="5756168"/>
          </a:xfrm>
          <a:custGeom>
            <a:avLst/>
            <a:gdLst/>
            <a:ahLst/>
            <a:cxnLst/>
            <a:rect r="r" b="b" t="t" l="l"/>
            <a:pathLst>
              <a:path h="5756168" w="10801253">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16143268" y="7552514"/>
            <a:ext cx="1793964" cy="1144875"/>
          </a:xfrm>
          <a:custGeom>
            <a:avLst/>
            <a:gdLst/>
            <a:ahLst/>
            <a:cxnLst/>
            <a:rect r="r" b="b" t="t" l="l"/>
            <a:pathLst>
              <a:path h="1144875" w="1793964">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4" id="14"/>
          <p:cNvSpPr/>
          <p:nvPr/>
        </p:nvSpPr>
        <p:spPr>
          <a:xfrm flipH="false" flipV="false" rot="0">
            <a:off x="-2469220" y="7641371"/>
            <a:ext cx="5496517" cy="2970409"/>
          </a:xfrm>
          <a:custGeom>
            <a:avLst/>
            <a:gdLst/>
            <a:ahLst/>
            <a:cxnLst/>
            <a:rect r="r" b="b" t="t" l="l"/>
            <a:pathLst>
              <a:path h="2970409" w="5496517">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true" flipV="false" rot="0">
            <a:off x="15260703" y="7641371"/>
            <a:ext cx="5496517" cy="2970409"/>
          </a:xfrm>
          <a:custGeom>
            <a:avLst/>
            <a:gdLst/>
            <a:ahLst/>
            <a:cxnLst/>
            <a:rect r="r" b="b" t="t" l="l"/>
            <a:pathLst>
              <a:path h="2970409" w="5496517">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16" id="16"/>
          <p:cNvSpPr/>
          <p:nvPr/>
        </p:nvSpPr>
        <p:spPr>
          <a:xfrm flipH="false" flipV="false" rot="0">
            <a:off x="8466913" y="8697389"/>
            <a:ext cx="1354174" cy="1360192"/>
          </a:xfrm>
          <a:custGeom>
            <a:avLst/>
            <a:gdLst/>
            <a:ahLst/>
            <a:cxnLst/>
            <a:rect r="r" b="b" t="t" l="l"/>
            <a:pathLst>
              <a:path h="1360192" w="1354174">
                <a:moveTo>
                  <a:pt x="0" y="0"/>
                </a:moveTo>
                <a:lnTo>
                  <a:pt x="1354174" y="0"/>
                </a:lnTo>
                <a:lnTo>
                  <a:pt x="1354174" y="1360193"/>
                </a:lnTo>
                <a:lnTo>
                  <a:pt x="0" y="1360193"/>
                </a:lnTo>
                <a:lnTo>
                  <a:pt x="0" y="0"/>
                </a:lnTo>
                <a:close/>
              </a:path>
            </a:pathLst>
          </a:custGeom>
          <a:blipFill>
            <a:blip r:embed="rId9"/>
            <a:stretch>
              <a:fillRect l="0" t="0" r="0" b="0"/>
            </a:stretch>
          </a:blipFill>
        </p:spPr>
      </p:sp>
      <p:sp>
        <p:nvSpPr>
          <p:cNvPr name="TextBox 17" id="17"/>
          <p:cNvSpPr txBox="true"/>
          <p:nvPr/>
        </p:nvSpPr>
        <p:spPr>
          <a:xfrm rot="0">
            <a:off x="2144732" y="2161452"/>
            <a:ext cx="13307576" cy="1102360"/>
          </a:xfrm>
          <a:prstGeom prst="rect">
            <a:avLst/>
          </a:prstGeom>
        </p:spPr>
        <p:txBody>
          <a:bodyPr anchor="t" rtlCol="false" tIns="0" lIns="0" bIns="0" rIns="0">
            <a:spAutoFit/>
          </a:bodyPr>
          <a:lstStyle/>
          <a:p>
            <a:pPr algn="ctr">
              <a:lnSpc>
                <a:spcPts val="7670"/>
              </a:lnSpc>
            </a:pPr>
            <a:r>
              <a:rPr lang="en-US" sz="6500" spc="364">
                <a:solidFill>
                  <a:srgbClr val="004AAD"/>
                </a:solidFill>
                <a:latin typeface="Abstracted Dream"/>
                <a:ea typeface="Abstracted Dream"/>
                <a:cs typeface="Abstracted Dream"/>
                <a:sym typeface="Abstracted Dream"/>
              </a:rPr>
              <a:t>KAYNAKLAR</a:t>
            </a:r>
          </a:p>
        </p:txBody>
      </p:sp>
      <p:sp>
        <p:nvSpPr>
          <p:cNvPr name="TextBox 18" id="18"/>
          <p:cNvSpPr txBox="true"/>
          <p:nvPr/>
        </p:nvSpPr>
        <p:spPr>
          <a:xfrm rot="0">
            <a:off x="1874765" y="3811311"/>
            <a:ext cx="14538471" cy="1657350"/>
          </a:xfrm>
          <a:prstGeom prst="rect">
            <a:avLst/>
          </a:prstGeom>
        </p:spPr>
        <p:txBody>
          <a:bodyPr anchor="t" rtlCol="false" tIns="0" lIns="0" bIns="0" rIns="0">
            <a:spAutoFit/>
          </a:bodyPr>
          <a:lstStyle/>
          <a:p>
            <a:pPr algn="just" marL="647700" indent="-323850" lvl="1">
              <a:lnSpc>
                <a:spcPts val="4200"/>
              </a:lnSpc>
              <a:buFont typeface="Arial"/>
              <a:buChar char="•"/>
            </a:pPr>
            <a:r>
              <a:rPr lang="en-US" sz="3000">
                <a:solidFill>
                  <a:srgbClr val="000000"/>
                </a:solidFill>
                <a:latin typeface="Accordion Black"/>
                <a:ea typeface="Accordion Black"/>
                <a:cs typeface="Accordion Black"/>
                <a:sym typeface="Accordion Black"/>
              </a:rPr>
              <a:t>ERK,A.B.(2019) Akran Zorbalığı: Okullarda akran zorbalığını önleme çalışmaları ve zorbalık döngüsündeki çocuklar için uygulamalar, İstanbul: Ekinoks Yayınevi,</a:t>
            </a:r>
          </a:p>
          <a:p>
            <a:pPr algn="just" marL="647700" indent="-323850" lvl="1">
              <a:lnSpc>
                <a:spcPts val="4200"/>
              </a:lnSpc>
              <a:buFont typeface="Arial"/>
              <a:buChar char="•"/>
            </a:pPr>
            <a:r>
              <a:rPr lang="en-US" sz="3000">
                <a:solidFill>
                  <a:srgbClr val="000000"/>
                </a:solidFill>
                <a:latin typeface="Accordion Black"/>
                <a:ea typeface="Accordion Black"/>
                <a:cs typeface="Accordion Black"/>
                <a:sym typeface="Accordion Black"/>
              </a:rPr>
              <a:t>https://orgm.meb.gov.tr/www/akran-zorbaligi/icerik/2085 </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0">
            <a:off x="3020850" y="1771950"/>
            <a:ext cx="12246300" cy="6271126"/>
          </a:xfrm>
          <a:custGeom>
            <a:avLst/>
            <a:gdLst/>
            <a:ahLst/>
            <a:cxnLst/>
            <a:rect r="r" b="b" t="t" l="l"/>
            <a:pathLst>
              <a:path h="6271126" w="12246300">
                <a:moveTo>
                  <a:pt x="0" y="0"/>
                </a:moveTo>
                <a:lnTo>
                  <a:pt x="12246300" y="0"/>
                </a:lnTo>
                <a:lnTo>
                  <a:pt x="12246300" y="6271127"/>
                </a:lnTo>
                <a:lnTo>
                  <a:pt x="0" y="627112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16143268" y="-3984217"/>
            <a:ext cx="10801253" cy="5756168"/>
          </a:xfrm>
          <a:custGeom>
            <a:avLst/>
            <a:gdLst/>
            <a:ahLst/>
            <a:cxnLst/>
            <a:rect r="r" b="b" t="t" l="l"/>
            <a:pathLst>
              <a:path h="5756168" w="10801253">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8656520" y="-3984217"/>
            <a:ext cx="10801253" cy="5756168"/>
          </a:xfrm>
          <a:custGeom>
            <a:avLst/>
            <a:gdLst/>
            <a:ahLst/>
            <a:cxnLst/>
            <a:rect r="r" b="b" t="t" l="l"/>
            <a:pathLst>
              <a:path h="5756168" w="10801253">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517919" y="7641371"/>
            <a:ext cx="5496517" cy="2970409"/>
          </a:xfrm>
          <a:custGeom>
            <a:avLst/>
            <a:gdLst/>
            <a:ahLst/>
            <a:cxnLst/>
            <a:rect r="r" b="b" t="t" l="l"/>
            <a:pathLst>
              <a:path h="2970409" w="5496517">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true" flipV="false" rot="0">
            <a:off x="14309402" y="7641371"/>
            <a:ext cx="5496517" cy="2970409"/>
          </a:xfrm>
          <a:custGeom>
            <a:avLst/>
            <a:gdLst/>
            <a:ahLst/>
            <a:cxnLst/>
            <a:rect r="r" b="b" t="t" l="l"/>
            <a:pathLst>
              <a:path h="2970409" w="5496517">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TextBox 8" id="8"/>
          <p:cNvSpPr txBox="true"/>
          <p:nvPr/>
        </p:nvSpPr>
        <p:spPr>
          <a:xfrm rot="0">
            <a:off x="4276960" y="4183413"/>
            <a:ext cx="9734081" cy="1701800"/>
          </a:xfrm>
          <a:prstGeom prst="rect">
            <a:avLst/>
          </a:prstGeom>
        </p:spPr>
        <p:txBody>
          <a:bodyPr anchor="t" rtlCol="false" tIns="0" lIns="0" bIns="0" rIns="0">
            <a:spAutoFit/>
          </a:bodyPr>
          <a:lstStyle/>
          <a:p>
            <a:pPr algn="ctr" marL="0" indent="0" lvl="0">
              <a:lnSpc>
                <a:spcPts val="11799"/>
              </a:lnSpc>
              <a:spcBef>
                <a:spcPct val="0"/>
              </a:spcBef>
            </a:pPr>
            <a:r>
              <a:rPr lang="en-US" sz="9999" spc="559">
                <a:solidFill>
                  <a:srgbClr val="004AAD"/>
                </a:solidFill>
                <a:latin typeface="Abstracted Dream"/>
                <a:ea typeface="Abstracted Dream"/>
                <a:cs typeface="Abstracted Dream"/>
                <a:sym typeface="Abstracted Dream"/>
              </a:rPr>
              <a:t>TEŞEKKÜRLER</a:t>
            </a:r>
          </a:p>
        </p:txBody>
      </p:sp>
      <p:sp>
        <p:nvSpPr>
          <p:cNvPr name="Freeform 9" id="9"/>
          <p:cNvSpPr/>
          <p:nvPr/>
        </p:nvSpPr>
        <p:spPr>
          <a:xfrm flipH="true" flipV="false" rot="0">
            <a:off x="12717123" y="5460741"/>
            <a:ext cx="1339023" cy="1025868"/>
          </a:xfrm>
          <a:custGeom>
            <a:avLst/>
            <a:gdLst/>
            <a:ahLst/>
            <a:cxnLst/>
            <a:rect r="r" b="b" t="t" l="l"/>
            <a:pathLst>
              <a:path h="1025868" w="1339023">
                <a:moveTo>
                  <a:pt x="1339024" y="0"/>
                </a:moveTo>
                <a:lnTo>
                  <a:pt x="0" y="0"/>
                </a:lnTo>
                <a:lnTo>
                  <a:pt x="0" y="1025868"/>
                </a:lnTo>
                <a:lnTo>
                  <a:pt x="1339024" y="1025868"/>
                </a:lnTo>
                <a:lnTo>
                  <a:pt x="1339024"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5704622">
            <a:off x="3714588" y="3808059"/>
            <a:ext cx="1124744" cy="990889"/>
          </a:xfrm>
          <a:custGeom>
            <a:avLst/>
            <a:gdLst/>
            <a:ahLst/>
            <a:cxnLst/>
            <a:rect r="r" b="b" t="t" l="l"/>
            <a:pathLst>
              <a:path h="990889" w="1124744">
                <a:moveTo>
                  <a:pt x="0" y="0"/>
                </a:moveTo>
                <a:lnTo>
                  <a:pt x="1124743" y="0"/>
                </a:lnTo>
                <a:lnTo>
                  <a:pt x="1124743" y="990889"/>
                </a:lnTo>
                <a:lnTo>
                  <a:pt x="0" y="99088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a:ln cap="sq">
            <a:noFill/>
            <a:prstDash val="solid"/>
            <a:miter/>
          </a:ln>
        </p:spPr>
      </p:sp>
      <p:sp>
        <p:nvSpPr>
          <p:cNvPr name="Freeform 11" id="11"/>
          <p:cNvSpPr/>
          <p:nvPr/>
        </p:nvSpPr>
        <p:spPr>
          <a:xfrm flipH="false" flipV="false" rot="0">
            <a:off x="8466913" y="8697389"/>
            <a:ext cx="1354174" cy="1360192"/>
          </a:xfrm>
          <a:custGeom>
            <a:avLst/>
            <a:gdLst/>
            <a:ahLst/>
            <a:cxnLst/>
            <a:rect r="r" b="b" t="t" l="l"/>
            <a:pathLst>
              <a:path h="1360192" w="1354174">
                <a:moveTo>
                  <a:pt x="0" y="0"/>
                </a:moveTo>
                <a:lnTo>
                  <a:pt x="1354174" y="0"/>
                </a:lnTo>
                <a:lnTo>
                  <a:pt x="1354174" y="1360193"/>
                </a:lnTo>
                <a:lnTo>
                  <a:pt x="0" y="1360193"/>
                </a:lnTo>
                <a:lnTo>
                  <a:pt x="0" y="0"/>
                </a:lnTo>
                <a:close/>
              </a:path>
            </a:pathLst>
          </a:custGeom>
          <a:blipFill>
            <a:blip r:embed="rId13"/>
            <a:stretch>
              <a:fillRect l="0" t="0" r="0" b="0"/>
            </a:stretch>
          </a:blipFill>
        </p:spPr>
      </p:sp>
      <p:sp>
        <p:nvSpPr>
          <p:cNvPr name="Freeform 12" id="12"/>
          <p:cNvSpPr/>
          <p:nvPr/>
        </p:nvSpPr>
        <p:spPr>
          <a:xfrm flipH="false" flipV="false" rot="0">
            <a:off x="7660794" y="2711764"/>
            <a:ext cx="2160293" cy="1652624"/>
          </a:xfrm>
          <a:custGeom>
            <a:avLst/>
            <a:gdLst/>
            <a:ahLst/>
            <a:cxnLst/>
            <a:rect r="r" b="b" t="t" l="l"/>
            <a:pathLst>
              <a:path h="1652624" w="2160293">
                <a:moveTo>
                  <a:pt x="0" y="0"/>
                </a:moveTo>
                <a:lnTo>
                  <a:pt x="2160293" y="0"/>
                </a:lnTo>
                <a:lnTo>
                  <a:pt x="2160293" y="1652624"/>
                </a:lnTo>
                <a:lnTo>
                  <a:pt x="0" y="1652624"/>
                </a:lnTo>
                <a:lnTo>
                  <a:pt x="0" y="0"/>
                </a:lnTo>
                <a:close/>
              </a:path>
            </a:pathLst>
          </a:custGeom>
          <a:blipFill>
            <a:blip r:embed="rId14"/>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205720" y="1170762"/>
            <a:ext cx="15876560" cy="7945476"/>
            <a:chOff x="0" y="0"/>
            <a:chExt cx="4181481" cy="2092636"/>
          </a:xfrm>
        </p:grpSpPr>
        <p:sp>
          <p:nvSpPr>
            <p:cNvPr name="Freeform 7" id="7"/>
            <p:cNvSpPr/>
            <p:nvPr/>
          </p:nvSpPr>
          <p:spPr>
            <a:xfrm flipH="false" flipV="false" rot="0">
              <a:off x="0" y="0"/>
              <a:ext cx="4181481" cy="2092636"/>
            </a:xfrm>
            <a:custGeom>
              <a:avLst/>
              <a:gdLst/>
              <a:ahLst/>
              <a:cxnLst/>
              <a:rect r="r" b="b" t="t" l="l"/>
              <a:pathLst>
                <a:path h="2092636" w="4181481">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name="TextBox 8" id="8"/>
            <p:cNvSpPr txBox="true"/>
            <p:nvPr/>
          </p:nvSpPr>
          <p:spPr>
            <a:xfrm>
              <a:off x="0" y="-38100"/>
              <a:ext cx="4181481" cy="2130736"/>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true" flipV="false" rot="0">
            <a:off x="292166" y="1438055"/>
            <a:ext cx="1312631" cy="837697"/>
          </a:xfrm>
          <a:custGeom>
            <a:avLst/>
            <a:gdLst/>
            <a:ahLst/>
            <a:cxnLst/>
            <a:rect r="r" b="b" t="t" l="l"/>
            <a:pathLst>
              <a:path h="837697" w="1312631">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0" id="10"/>
          <p:cNvSpPr/>
          <p:nvPr/>
        </p:nvSpPr>
        <p:spPr>
          <a:xfrm flipH="false" flipV="false" rot="0">
            <a:off x="1604797" y="308481"/>
            <a:ext cx="1581824" cy="1009491"/>
          </a:xfrm>
          <a:custGeom>
            <a:avLst/>
            <a:gdLst/>
            <a:ahLst/>
            <a:cxnLst/>
            <a:rect r="r" b="b" t="t" l="l"/>
            <a:pathLst>
              <a:path h="1009491" w="1581824">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1" id="11"/>
          <p:cNvSpPr/>
          <p:nvPr/>
        </p:nvSpPr>
        <p:spPr>
          <a:xfrm flipH="true" flipV="false" rot="0">
            <a:off x="16143268" y="-3984217"/>
            <a:ext cx="10801253" cy="5756168"/>
          </a:xfrm>
          <a:custGeom>
            <a:avLst/>
            <a:gdLst/>
            <a:ahLst/>
            <a:cxnLst/>
            <a:rect r="r" b="b" t="t" l="l"/>
            <a:pathLst>
              <a:path h="5756168" w="10801253">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8656520" y="-3984217"/>
            <a:ext cx="10801253" cy="5756168"/>
          </a:xfrm>
          <a:custGeom>
            <a:avLst/>
            <a:gdLst/>
            <a:ahLst/>
            <a:cxnLst/>
            <a:rect r="r" b="b" t="t" l="l"/>
            <a:pathLst>
              <a:path h="5756168" w="10801253">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3" id="13"/>
          <p:cNvSpPr txBox="true"/>
          <p:nvPr/>
        </p:nvSpPr>
        <p:spPr>
          <a:xfrm rot="0">
            <a:off x="4180238" y="1498523"/>
            <a:ext cx="9927524" cy="1363345"/>
          </a:xfrm>
          <a:prstGeom prst="rect">
            <a:avLst/>
          </a:prstGeom>
        </p:spPr>
        <p:txBody>
          <a:bodyPr anchor="t" rtlCol="false" tIns="0" lIns="0" bIns="0" rIns="0">
            <a:spAutoFit/>
          </a:bodyPr>
          <a:lstStyle/>
          <a:p>
            <a:pPr algn="ctr">
              <a:lnSpc>
                <a:spcPts val="9440"/>
              </a:lnSpc>
            </a:pPr>
            <a:r>
              <a:rPr lang="en-US" sz="8000" spc="448">
                <a:solidFill>
                  <a:srgbClr val="004AAD"/>
                </a:solidFill>
                <a:latin typeface="Abstracted Dream"/>
                <a:ea typeface="Abstracted Dream"/>
                <a:cs typeface="Abstracted Dream"/>
                <a:sym typeface="Abstracted Dream"/>
              </a:rPr>
              <a:t>ZORBALIK NEDIR?</a:t>
            </a:r>
          </a:p>
        </p:txBody>
      </p:sp>
      <p:sp>
        <p:nvSpPr>
          <p:cNvPr name="Freeform 14" id="14"/>
          <p:cNvSpPr/>
          <p:nvPr/>
        </p:nvSpPr>
        <p:spPr>
          <a:xfrm flipH="false" flipV="false" rot="0">
            <a:off x="16143268" y="7552514"/>
            <a:ext cx="1793964" cy="1144875"/>
          </a:xfrm>
          <a:custGeom>
            <a:avLst/>
            <a:gdLst/>
            <a:ahLst/>
            <a:cxnLst/>
            <a:rect r="r" b="b" t="t" l="l"/>
            <a:pathLst>
              <a:path h="1144875" w="1793964">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5" id="15"/>
          <p:cNvSpPr/>
          <p:nvPr/>
        </p:nvSpPr>
        <p:spPr>
          <a:xfrm flipH="false" flipV="false" rot="0">
            <a:off x="-2469220" y="7641371"/>
            <a:ext cx="5496517" cy="2970409"/>
          </a:xfrm>
          <a:custGeom>
            <a:avLst/>
            <a:gdLst/>
            <a:ahLst/>
            <a:cxnLst/>
            <a:rect r="r" b="b" t="t" l="l"/>
            <a:pathLst>
              <a:path h="2970409" w="5496517">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true" flipV="false" rot="0">
            <a:off x="15260703" y="7641371"/>
            <a:ext cx="5496517" cy="2970409"/>
          </a:xfrm>
          <a:custGeom>
            <a:avLst/>
            <a:gdLst/>
            <a:ahLst/>
            <a:cxnLst/>
            <a:rect r="r" b="b" t="t" l="l"/>
            <a:pathLst>
              <a:path h="2970409" w="5496517">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17" id="17"/>
          <p:cNvSpPr/>
          <p:nvPr/>
        </p:nvSpPr>
        <p:spPr>
          <a:xfrm flipH="false" flipV="false" rot="0">
            <a:off x="8466913" y="8697389"/>
            <a:ext cx="1354174" cy="1360192"/>
          </a:xfrm>
          <a:custGeom>
            <a:avLst/>
            <a:gdLst/>
            <a:ahLst/>
            <a:cxnLst/>
            <a:rect r="r" b="b" t="t" l="l"/>
            <a:pathLst>
              <a:path h="1360192" w="1354174">
                <a:moveTo>
                  <a:pt x="0" y="0"/>
                </a:moveTo>
                <a:lnTo>
                  <a:pt x="1354174" y="0"/>
                </a:lnTo>
                <a:lnTo>
                  <a:pt x="1354174" y="1360193"/>
                </a:lnTo>
                <a:lnTo>
                  <a:pt x="0" y="1360193"/>
                </a:lnTo>
                <a:lnTo>
                  <a:pt x="0" y="0"/>
                </a:lnTo>
                <a:close/>
              </a:path>
            </a:pathLst>
          </a:custGeom>
          <a:blipFill>
            <a:blip r:embed="rId9"/>
            <a:stretch>
              <a:fillRect l="0" t="0" r="0" b="0"/>
            </a:stretch>
          </a:blipFill>
        </p:spPr>
      </p:sp>
      <p:sp>
        <p:nvSpPr>
          <p:cNvPr name="TextBox 18" id="18"/>
          <p:cNvSpPr txBox="true"/>
          <p:nvPr/>
        </p:nvSpPr>
        <p:spPr>
          <a:xfrm rot="0">
            <a:off x="1645861" y="3033318"/>
            <a:ext cx="14891618" cy="4994275"/>
          </a:xfrm>
          <a:prstGeom prst="rect">
            <a:avLst/>
          </a:prstGeom>
        </p:spPr>
        <p:txBody>
          <a:bodyPr anchor="t" rtlCol="false" tIns="0" lIns="0" bIns="0" rIns="0">
            <a:spAutoFit/>
          </a:bodyPr>
          <a:lstStyle/>
          <a:p>
            <a:pPr algn="just">
              <a:lnSpc>
                <a:spcPts val="5599"/>
              </a:lnSpc>
              <a:spcBef>
                <a:spcPct val="0"/>
              </a:spcBef>
            </a:pPr>
            <a:r>
              <a:rPr lang="en-US" sz="3999" u="sng">
                <a:solidFill>
                  <a:srgbClr val="FF914D"/>
                </a:solidFill>
                <a:latin typeface="Accordion Black"/>
                <a:ea typeface="Accordion Black"/>
                <a:cs typeface="Accordion Black"/>
                <a:sym typeface="Accordion Black"/>
              </a:rPr>
              <a:t>Zorbalık;</a:t>
            </a:r>
            <a:r>
              <a:rPr lang="en-US" sz="3999">
                <a:solidFill>
                  <a:srgbClr val="000000"/>
                </a:solidFill>
                <a:latin typeface="Accordion Black"/>
                <a:ea typeface="Accordion Black"/>
                <a:cs typeface="Accordion Black"/>
                <a:sym typeface="Accordion Black"/>
              </a:rPr>
              <a:t> güç eşitliğinin olmadığı, süreklilik gösteren zarar verici veya rahatsız edici saldırgan davranışlardır.</a:t>
            </a:r>
          </a:p>
          <a:p>
            <a:pPr algn="just">
              <a:lnSpc>
                <a:spcPts val="5599"/>
              </a:lnSpc>
              <a:spcBef>
                <a:spcPct val="0"/>
              </a:spcBef>
            </a:pPr>
          </a:p>
          <a:p>
            <a:pPr algn="just">
              <a:lnSpc>
                <a:spcPts val="5599"/>
              </a:lnSpc>
              <a:spcBef>
                <a:spcPct val="0"/>
              </a:spcBef>
            </a:pPr>
            <a:r>
              <a:rPr lang="en-US" sz="3999" u="sng">
                <a:solidFill>
                  <a:srgbClr val="FF914D"/>
                </a:solidFill>
                <a:latin typeface="Accordion Black"/>
                <a:ea typeface="Accordion Black"/>
                <a:cs typeface="Accordion Black"/>
                <a:sym typeface="Accordion Black"/>
              </a:rPr>
              <a:t>Akran zorbalığı;</a:t>
            </a:r>
            <a:r>
              <a:rPr lang="en-US" sz="3999">
                <a:solidFill>
                  <a:srgbClr val="000000"/>
                </a:solidFill>
                <a:latin typeface="Accordion Black"/>
                <a:ea typeface="Accordion Black"/>
                <a:cs typeface="Accordion Black"/>
                <a:sym typeface="Accordion Black"/>
              </a:rPr>
              <a:t> bir ya da daha fazla öğrencinin bir başka öğrenciye sürekli olarak olumsuz eylemlerde bulunmasıdır. 3 temel özellik dikkat çeker: kasıtlı ve bilinçli yapılması, tekrarlayıcı ve sürekli olması, güç dengesizliği olması.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205720" y="1170762"/>
            <a:ext cx="15876560" cy="7945476"/>
            <a:chOff x="0" y="0"/>
            <a:chExt cx="4181481" cy="2092636"/>
          </a:xfrm>
        </p:grpSpPr>
        <p:sp>
          <p:nvSpPr>
            <p:cNvPr name="Freeform 7" id="7"/>
            <p:cNvSpPr/>
            <p:nvPr/>
          </p:nvSpPr>
          <p:spPr>
            <a:xfrm flipH="false" flipV="false" rot="0">
              <a:off x="0" y="0"/>
              <a:ext cx="4181481" cy="2092636"/>
            </a:xfrm>
            <a:custGeom>
              <a:avLst/>
              <a:gdLst/>
              <a:ahLst/>
              <a:cxnLst/>
              <a:rect r="r" b="b" t="t" l="l"/>
              <a:pathLst>
                <a:path h="2092636" w="4181481">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name="TextBox 8" id="8"/>
            <p:cNvSpPr txBox="true"/>
            <p:nvPr/>
          </p:nvSpPr>
          <p:spPr>
            <a:xfrm>
              <a:off x="0" y="-38100"/>
              <a:ext cx="4181481" cy="2130736"/>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true" flipV="false" rot="0">
            <a:off x="292166" y="1438055"/>
            <a:ext cx="1312631" cy="837697"/>
          </a:xfrm>
          <a:custGeom>
            <a:avLst/>
            <a:gdLst/>
            <a:ahLst/>
            <a:cxnLst/>
            <a:rect r="r" b="b" t="t" l="l"/>
            <a:pathLst>
              <a:path h="837697" w="1312631">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0" id="10"/>
          <p:cNvSpPr/>
          <p:nvPr/>
        </p:nvSpPr>
        <p:spPr>
          <a:xfrm flipH="false" flipV="false" rot="0">
            <a:off x="1604797" y="308481"/>
            <a:ext cx="1581824" cy="1009491"/>
          </a:xfrm>
          <a:custGeom>
            <a:avLst/>
            <a:gdLst/>
            <a:ahLst/>
            <a:cxnLst/>
            <a:rect r="r" b="b" t="t" l="l"/>
            <a:pathLst>
              <a:path h="1009491" w="1581824">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1" id="11"/>
          <p:cNvSpPr/>
          <p:nvPr/>
        </p:nvSpPr>
        <p:spPr>
          <a:xfrm flipH="true" flipV="false" rot="0">
            <a:off x="16143268" y="-3984217"/>
            <a:ext cx="10801253" cy="5756168"/>
          </a:xfrm>
          <a:custGeom>
            <a:avLst/>
            <a:gdLst/>
            <a:ahLst/>
            <a:cxnLst/>
            <a:rect r="r" b="b" t="t" l="l"/>
            <a:pathLst>
              <a:path h="5756168" w="10801253">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8656520" y="-3984217"/>
            <a:ext cx="10801253" cy="5756168"/>
          </a:xfrm>
          <a:custGeom>
            <a:avLst/>
            <a:gdLst/>
            <a:ahLst/>
            <a:cxnLst/>
            <a:rect r="r" b="b" t="t" l="l"/>
            <a:pathLst>
              <a:path h="5756168" w="10801253">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16143268" y="7552514"/>
            <a:ext cx="1793964" cy="1144875"/>
          </a:xfrm>
          <a:custGeom>
            <a:avLst/>
            <a:gdLst/>
            <a:ahLst/>
            <a:cxnLst/>
            <a:rect r="r" b="b" t="t" l="l"/>
            <a:pathLst>
              <a:path h="1144875" w="1793964">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4" id="14"/>
          <p:cNvSpPr/>
          <p:nvPr/>
        </p:nvSpPr>
        <p:spPr>
          <a:xfrm flipH="false" flipV="false" rot="0">
            <a:off x="-2469220" y="7641371"/>
            <a:ext cx="5496517" cy="2970409"/>
          </a:xfrm>
          <a:custGeom>
            <a:avLst/>
            <a:gdLst/>
            <a:ahLst/>
            <a:cxnLst/>
            <a:rect r="r" b="b" t="t" l="l"/>
            <a:pathLst>
              <a:path h="2970409" w="5496517">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true" flipV="false" rot="0">
            <a:off x="15260703" y="7641371"/>
            <a:ext cx="5496517" cy="2970409"/>
          </a:xfrm>
          <a:custGeom>
            <a:avLst/>
            <a:gdLst/>
            <a:ahLst/>
            <a:cxnLst/>
            <a:rect r="r" b="b" t="t" l="l"/>
            <a:pathLst>
              <a:path h="2970409" w="5496517">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16" id="16"/>
          <p:cNvSpPr/>
          <p:nvPr/>
        </p:nvSpPr>
        <p:spPr>
          <a:xfrm flipH="false" flipV="false" rot="0">
            <a:off x="8466913" y="8697389"/>
            <a:ext cx="1354174" cy="1360192"/>
          </a:xfrm>
          <a:custGeom>
            <a:avLst/>
            <a:gdLst/>
            <a:ahLst/>
            <a:cxnLst/>
            <a:rect r="r" b="b" t="t" l="l"/>
            <a:pathLst>
              <a:path h="1360192" w="1354174">
                <a:moveTo>
                  <a:pt x="0" y="0"/>
                </a:moveTo>
                <a:lnTo>
                  <a:pt x="1354174" y="0"/>
                </a:lnTo>
                <a:lnTo>
                  <a:pt x="1354174" y="1360193"/>
                </a:lnTo>
                <a:lnTo>
                  <a:pt x="0" y="1360193"/>
                </a:lnTo>
                <a:lnTo>
                  <a:pt x="0" y="0"/>
                </a:lnTo>
                <a:close/>
              </a:path>
            </a:pathLst>
          </a:custGeom>
          <a:blipFill>
            <a:blip r:embed="rId9"/>
            <a:stretch>
              <a:fillRect l="0" t="0" r="0" b="0"/>
            </a:stretch>
          </a:blipFill>
        </p:spPr>
      </p:sp>
      <p:sp>
        <p:nvSpPr>
          <p:cNvPr name="Freeform 17" id="17"/>
          <p:cNvSpPr/>
          <p:nvPr/>
        </p:nvSpPr>
        <p:spPr>
          <a:xfrm flipH="false" flipV="false" rot="0">
            <a:off x="2144732" y="3217278"/>
            <a:ext cx="3986437" cy="4738706"/>
          </a:xfrm>
          <a:custGeom>
            <a:avLst/>
            <a:gdLst/>
            <a:ahLst/>
            <a:cxnLst/>
            <a:rect r="r" b="b" t="t" l="l"/>
            <a:pathLst>
              <a:path h="4738706" w="3986437">
                <a:moveTo>
                  <a:pt x="0" y="0"/>
                </a:moveTo>
                <a:lnTo>
                  <a:pt x="3986437" y="0"/>
                </a:lnTo>
                <a:lnTo>
                  <a:pt x="3986437" y="4738706"/>
                </a:lnTo>
                <a:lnTo>
                  <a:pt x="0" y="4738706"/>
                </a:lnTo>
                <a:lnTo>
                  <a:pt x="0" y="0"/>
                </a:lnTo>
                <a:close/>
              </a:path>
            </a:pathLst>
          </a:custGeom>
          <a:blipFill>
            <a:blip r:embed="rId10"/>
            <a:stretch>
              <a:fillRect l="0" t="0" r="0" b="0"/>
            </a:stretch>
          </a:blipFill>
        </p:spPr>
      </p:sp>
      <p:sp>
        <p:nvSpPr>
          <p:cNvPr name="TextBox 18" id="18"/>
          <p:cNvSpPr txBox="true"/>
          <p:nvPr/>
        </p:nvSpPr>
        <p:spPr>
          <a:xfrm rot="0">
            <a:off x="2144732" y="1619550"/>
            <a:ext cx="13998536" cy="1363345"/>
          </a:xfrm>
          <a:prstGeom prst="rect">
            <a:avLst/>
          </a:prstGeom>
        </p:spPr>
        <p:txBody>
          <a:bodyPr anchor="t" rtlCol="false" tIns="0" lIns="0" bIns="0" rIns="0">
            <a:spAutoFit/>
          </a:bodyPr>
          <a:lstStyle/>
          <a:p>
            <a:pPr algn="ctr">
              <a:lnSpc>
                <a:spcPts val="9440"/>
              </a:lnSpc>
            </a:pPr>
            <a:r>
              <a:rPr lang="en-US" sz="8000" spc="448">
                <a:solidFill>
                  <a:srgbClr val="004AAD"/>
                </a:solidFill>
                <a:latin typeface="Abstracted Dream"/>
                <a:ea typeface="Abstracted Dream"/>
                <a:cs typeface="Abstracted Dream"/>
                <a:sym typeface="Abstracted Dream"/>
              </a:rPr>
              <a:t>AKRAN ZORBALIĞINDA ROLLER</a:t>
            </a:r>
          </a:p>
        </p:txBody>
      </p:sp>
      <p:sp>
        <p:nvSpPr>
          <p:cNvPr name="TextBox 19" id="19"/>
          <p:cNvSpPr txBox="true"/>
          <p:nvPr/>
        </p:nvSpPr>
        <p:spPr>
          <a:xfrm rot="0">
            <a:off x="6517208" y="3321268"/>
            <a:ext cx="10236758" cy="4387850"/>
          </a:xfrm>
          <a:prstGeom prst="rect">
            <a:avLst/>
          </a:prstGeom>
        </p:spPr>
        <p:txBody>
          <a:bodyPr anchor="t" rtlCol="false" tIns="0" lIns="0" bIns="0" rIns="0">
            <a:spAutoFit/>
          </a:bodyPr>
          <a:lstStyle/>
          <a:p>
            <a:pPr algn="just">
              <a:lnSpc>
                <a:spcPts val="4900"/>
              </a:lnSpc>
            </a:pPr>
            <a:r>
              <a:rPr lang="en-US" sz="3500" u="sng">
                <a:solidFill>
                  <a:srgbClr val="FF5757"/>
                </a:solidFill>
                <a:latin typeface="Accordion Black"/>
                <a:ea typeface="Accordion Black"/>
                <a:cs typeface="Accordion Black"/>
                <a:sym typeface="Accordion Black"/>
              </a:rPr>
              <a:t>Zorba,</a:t>
            </a:r>
            <a:r>
              <a:rPr lang="en-US" sz="3500">
                <a:solidFill>
                  <a:srgbClr val="C33B33"/>
                </a:solidFill>
                <a:latin typeface="Accordion Black"/>
                <a:ea typeface="Accordion Black"/>
                <a:cs typeface="Accordion Black"/>
                <a:sym typeface="Accordion Black"/>
              </a:rPr>
              <a:t> </a:t>
            </a:r>
            <a:r>
              <a:rPr lang="en-US" sz="3500">
                <a:solidFill>
                  <a:srgbClr val="000000"/>
                </a:solidFill>
                <a:latin typeface="Accordion Black"/>
                <a:ea typeface="Accordion Black"/>
                <a:cs typeface="Accordion Black"/>
                <a:sym typeface="Accordion Black"/>
              </a:rPr>
              <a:t>kurbandan fiziksel ve psikolojik olarak daha kuvvetli konumda olan ve zarar veren bireydir. </a:t>
            </a:r>
          </a:p>
          <a:p>
            <a:pPr algn="just">
              <a:lnSpc>
                <a:spcPts val="4900"/>
              </a:lnSpc>
            </a:pPr>
            <a:r>
              <a:rPr lang="en-US" sz="3500" u="sng">
                <a:solidFill>
                  <a:srgbClr val="FF5757"/>
                </a:solidFill>
                <a:latin typeface="Accordion Black"/>
                <a:ea typeface="Accordion Black"/>
                <a:cs typeface="Accordion Black"/>
                <a:sym typeface="Accordion Black"/>
              </a:rPr>
              <a:t>Mağdur,</a:t>
            </a:r>
            <a:r>
              <a:rPr lang="en-US" sz="3500">
                <a:solidFill>
                  <a:srgbClr val="FF5757"/>
                </a:solidFill>
                <a:latin typeface="Accordion Black"/>
                <a:ea typeface="Accordion Black"/>
                <a:cs typeface="Accordion Black"/>
                <a:sym typeface="Accordion Black"/>
              </a:rPr>
              <a:t> </a:t>
            </a:r>
            <a:r>
              <a:rPr lang="en-US" sz="3500">
                <a:solidFill>
                  <a:srgbClr val="000000"/>
                </a:solidFill>
                <a:latin typeface="Accordion Black"/>
                <a:ea typeface="Accordion Black"/>
                <a:cs typeface="Accordion Black"/>
                <a:sym typeface="Accordion Black"/>
              </a:rPr>
              <a:t>zorbanın tekrarlı zarar verici davranışlarını yönelttiği bireydir. </a:t>
            </a:r>
          </a:p>
          <a:p>
            <a:pPr algn="just">
              <a:lnSpc>
                <a:spcPts val="4900"/>
              </a:lnSpc>
            </a:pPr>
            <a:r>
              <a:rPr lang="en-US" sz="3500" u="sng">
                <a:solidFill>
                  <a:srgbClr val="FF5757"/>
                </a:solidFill>
                <a:latin typeface="Accordion Black"/>
                <a:ea typeface="Accordion Black"/>
                <a:cs typeface="Accordion Black"/>
                <a:sym typeface="Accordion Black"/>
              </a:rPr>
              <a:t>İzleyiciler,</a:t>
            </a:r>
            <a:r>
              <a:rPr lang="en-US" sz="3500">
                <a:solidFill>
                  <a:srgbClr val="000000"/>
                </a:solidFill>
                <a:latin typeface="Accordion Black"/>
                <a:ea typeface="Accordion Black"/>
                <a:cs typeface="Accordion Black"/>
                <a:sym typeface="Accordion Black"/>
              </a:rPr>
              <a:t> zorbaca davranışların sergilendiği ortamdadır ancak davranışları durdurmak adına bir adım atmaz, olaya seyirci kalır.</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205720" y="1170762"/>
            <a:ext cx="15876560" cy="7945476"/>
            <a:chOff x="0" y="0"/>
            <a:chExt cx="4181481" cy="2092636"/>
          </a:xfrm>
        </p:grpSpPr>
        <p:sp>
          <p:nvSpPr>
            <p:cNvPr name="Freeform 7" id="7"/>
            <p:cNvSpPr/>
            <p:nvPr/>
          </p:nvSpPr>
          <p:spPr>
            <a:xfrm flipH="false" flipV="false" rot="0">
              <a:off x="0" y="0"/>
              <a:ext cx="4181481" cy="2092636"/>
            </a:xfrm>
            <a:custGeom>
              <a:avLst/>
              <a:gdLst/>
              <a:ahLst/>
              <a:cxnLst/>
              <a:rect r="r" b="b" t="t" l="l"/>
              <a:pathLst>
                <a:path h="2092636" w="4181481">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name="TextBox 8" id="8"/>
            <p:cNvSpPr txBox="true"/>
            <p:nvPr/>
          </p:nvSpPr>
          <p:spPr>
            <a:xfrm>
              <a:off x="0" y="-38100"/>
              <a:ext cx="4181481" cy="2130736"/>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true" flipV="false" rot="0">
            <a:off x="292166" y="1438055"/>
            <a:ext cx="1312631" cy="837697"/>
          </a:xfrm>
          <a:custGeom>
            <a:avLst/>
            <a:gdLst/>
            <a:ahLst/>
            <a:cxnLst/>
            <a:rect r="r" b="b" t="t" l="l"/>
            <a:pathLst>
              <a:path h="837697" w="1312631">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0" id="10"/>
          <p:cNvSpPr/>
          <p:nvPr/>
        </p:nvSpPr>
        <p:spPr>
          <a:xfrm flipH="false" flipV="false" rot="0">
            <a:off x="1604797" y="308481"/>
            <a:ext cx="1581824" cy="1009491"/>
          </a:xfrm>
          <a:custGeom>
            <a:avLst/>
            <a:gdLst/>
            <a:ahLst/>
            <a:cxnLst/>
            <a:rect r="r" b="b" t="t" l="l"/>
            <a:pathLst>
              <a:path h="1009491" w="1581824">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1" id="11"/>
          <p:cNvSpPr/>
          <p:nvPr/>
        </p:nvSpPr>
        <p:spPr>
          <a:xfrm flipH="true" flipV="false" rot="0">
            <a:off x="16143268" y="-3984217"/>
            <a:ext cx="10801253" cy="5756168"/>
          </a:xfrm>
          <a:custGeom>
            <a:avLst/>
            <a:gdLst/>
            <a:ahLst/>
            <a:cxnLst/>
            <a:rect r="r" b="b" t="t" l="l"/>
            <a:pathLst>
              <a:path h="5756168" w="10801253">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8656520" y="-3984217"/>
            <a:ext cx="10801253" cy="5756168"/>
          </a:xfrm>
          <a:custGeom>
            <a:avLst/>
            <a:gdLst/>
            <a:ahLst/>
            <a:cxnLst/>
            <a:rect r="r" b="b" t="t" l="l"/>
            <a:pathLst>
              <a:path h="5756168" w="10801253">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16143268" y="7552514"/>
            <a:ext cx="1793964" cy="1144875"/>
          </a:xfrm>
          <a:custGeom>
            <a:avLst/>
            <a:gdLst/>
            <a:ahLst/>
            <a:cxnLst/>
            <a:rect r="r" b="b" t="t" l="l"/>
            <a:pathLst>
              <a:path h="1144875" w="1793964">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4" id="14"/>
          <p:cNvSpPr/>
          <p:nvPr/>
        </p:nvSpPr>
        <p:spPr>
          <a:xfrm flipH="false" flipV="false" rot="0">
            <a:off x="-2469220" y="7641371"/>
            <a:ext cx="5496517" cy="2970409"/>
          </a:xfrm>
          <a:custGeom>
            <a:avLst/>
            <a:gdLst/>
            <a:ahLst/>
            <a:cxnLst/>
            <a:rect r="r" b="b" t="t" l="l"/>
            <a:pathLst>
              <a:path h="2970409" w="5496517">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true" flipV="false" rot="0">
            <a:off x="15260703" y="7641371"/>
            <a:ext cx="5496517" cy="2970409"/>
          </a:xfrm>
          <a:custGeom>
            <a:avLst/>
            <a:gdLst/>
            <a:ahLst/>
            <a:cxnLst/>
            <a:rect r="r" b="b" t="t" l="l"/>
            <a:pathLst>
              <a:path h="2970409" w="5496517">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16" id="16"/>
          <p:cNvSpPr/>
          <p:nvPr/>
        </p:nvSpPr>
        <p:spPr>
          <a:xfrm flipH="false" flipV="false" rot="0">
            <a:off x="8466913" y="8697389"/>
            <a:ext cx="1354174" cy="1360192"/>
          </a:xfrm>
          <a:custGeom>
            <a:avLst/>
            <a:gdLst/>
            <a:ahLst/>
            <a:cxnLst/>
            <a:rect r="r" b="b" t="t" l="l"/>
            <a:pathLst>
              <a:path h="1360192" w="1354174">
                <a:moveTo>
                  <a:pt x="0" y="0"/>
                </a:moveTo>
                <a:lnTo>
                  <a:pt x="1354174" y="0"/>
                </a:lnTo>
                <a:lnTo>
                  <a:pt x="1354174" y="1360193"/>
                </a:lnTo>
                <a:lnTo>
                  <a:pt x="0" y="1360193"/>
                </a:lnTo>
                <a:lnTo>
                  <a:pt x="0" y="0"/>
                </a:lnTo>
                <a:close/>
              </a:path>
            </a:pathLst>
          </a:custGeom>
          <a:blipFill>
            <a:blip r:embed="rId9"/>
            <a:stretch>
              <a:fillRect l="0" t="0" r="0" b="0"/>
            </a:stretch>
          </a:blipFill>
        </p:spPr>
      </p:sp>
      <p:sp>
        <p:nvSpPr>
          <p:cNvPr name="Freeform 17" id="17"/>
          <p:cNvSpPr/>
          <p:nvPr/>
        </p:nvSpPr>
        <p:spPr>
          <a:xfrm flipH="false" flipV="false" rot="0">
            <a:off x="1926619" y="2511558"/>
            <a:ext cx="1100678" cy="1038493"/>
          </a:xfrm>
          <a:custGeom>
            <a:avLst/>
            <a:gdLst/>
            <a:ahLst/>
            <a:cxnLst/>
            <a:rect r="r" b="b" t="t" l="l"/>
            <a:pathLst>
              <a:path h="1038493" w="1100678">
                <a:moveTo>
                  <a:pt x="0" y="0"/>
                </a:moveTo>
                <a:lnTo>
                  <a:pt x="1100678" y="0"/>
                </a:lnTo>
                <a:lnTo>
                  <a:pt x="1100678" y="1038493"/>
                </a:lnTo>
                <a:lnTo>
                  <a:pt x="0" y="103849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8" id="18"/>
          <p:cNvSpPr/>
          <p:nvPr/>
        </p:nvSpPr>
        <p:spPr>
          <a:xfrm flipH="false" flipV="false" rot="0">
            <a:off x="5064042" y="4821429"/>
            <a:ext cx="8159916" cy="3875960"/>
          </a:xfrm>
          <a:custGeom>
            <a:avLst/>
            <a:gdLst/>
            <a:ahLst/>
            <a:cxnLst/>
            <a:rect r="r" b="b" t="t" l="l"/>
            <a:pathLst>
              <a:path h="3875960" w="8159916">
                <a:moveTo>
                  <a:pt x="0" y="0"/>
                </a:moveTo>
                <a:lnTo>
                  <a:pt x="8159916" y="0"/>
                </a:lnTo>
                <a:lnTo>
                  <a:pt x="8159916" y="3875960"/>
                </a:lnTo>
                <a:lnTo>
                  <a:pt x="0" y="3875960"/>
                </a:lnTo>
                <a:lnTo>
                  <a:pt x="0" y="0"/>
                </a:lnTo>
                <a:close/>
              </a:path>
            </a:pathLst>
          </a:custGeom>
          <a:blipFill>
            <a:blip r:embed="rId12"/>
            <a:stretch>
              <a:fillRect l="0" t="0" r="0" b="0"/>
            </a:stretch>
          </a:blipFill>
        </p:spPr>
      </p:sp>
      <p:sp>
        <p:nvSpPr>
          <p:cNvPr name="TextBox 19" id="19"/>
          <p:cNvSpPr txBox="true"/>
          <p:nvPr/>
        </p:nvSpPr>
        <p:spPr>
          <a:xfrm rot="0">
            <a:off x="2310845" y="2734076"/>
            <a:ext cx="13666310" cy="1470025"/>
          </a:xfrm>
          <a:prstGeom prst="rect">
            <a:avLst/>
          </a:prstGeom>
        </p:spPr>
        <p:txBody>
          <a:bodyPr anchor="t" rtlCol="false" tIns="0" lIns="0" bIns="0" rIns="0">
            <a:spAutoFit/>
          </a:bodyPr>
          <a:lstStyle/>
          <a:p>
            <a:pPr algn="just">
              <a:lnSpc>
                <a:spcPts val="5599"/>
              </a:lnSpc>
              <a:spcBef>
                <a:spcPct val="0"/>
              </a:spcBef>
            </a:pPr>
            <a:r>
              <a:rPr lang="en-US" sz="3999">
                <a:solidFill>
                  <a:srgbClr val="000000"/>
                </a:solidFill>
                <a:latin typeface="Accordion Black"/>
                <a:ea typeface="Accordion Black"/>
                <a:cs typeface="Accordion Black"/>
                <a:sym typeface="Accordion Black"/>
              </a:rPr>
              <a:t>   Bir davranışta bulunmadan önce düşünmemiz gereken şey; bu davranış zorbalığa yol açar mı açmaz mı?</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8888" r="0" b="-38888"/>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205720" y="1170762"/>
            <a:ext cx="15876560" cy="7945476"/>
            <a:chOff x="0" y="0"/>
            <a:chExt cx="4181481" cy="2092636"/>
          </a:xfrm>
        </p:grpSpPr>
        <p:sp>
          <p:nvSpPr>
            <p:cNvPr name="Freeform 7" id="7"/>
            <p:cNvSpPr/>
            <p:nvPr/>
          </p:nvSpPr>
          <p:spPr>
            <a:xfrm flipH="false" flipV="false" rot="0">
              <a:off x="0" y="0"/>
              <a:ext cx="4181481" cy="2092636"/>
            </a:xfrm>
            <a:custGeom>
              <a:avLst/>
              <a:gdLst/>
              <a:ahLst/>
              <a:cxnLst/>
              <a:rect r="r" b="b" t="t" l="l"/>
              <a:pathLst>
                <a:path h="2092636" w="4181481">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name="TextBox 8" id="8"/>
            <p:cNvSpPr txBox="true"/>
            <p:nvPr/>
          </p:nvSpPr>
          <p:spPr>
            <a:xfrm>
              <a:off x="0" y="-38100"/>
              <a:ext cx="4181481" cy="2130736"/>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true" flipV="false" rot="0">
            <a:off x="292166" y="1438055"/>
            <a:ext cx="1312631" cy="837697"/>
          </a:xfrm>
          <a:custGeom>
            <a:avLst/>
            <a:gdLst/>
            <a:ahLst/>
            <a:cxnLst/>
            <a:rect r="r" b="b" t="t" l="l"/>
            <a:pathLst>
              <a:path h="837697" w="1312631">
                <a:moveTo>
                  <a:pt x="1312631" y="0"/>
                </a:moveTo>
                <a:lnTo>
                  <a:pt x="0" y="0"/>
                </a:lnTo>
                <a:lnTo>
                  <a:pt x="0" y="837697"/>
                </a:lnTo>
                <a:lnTo>
                  <a:pt x="1312631" y="837697"/>
                </a:lnTo>
                <a:lnTo>
                  <a:pt x="1312631"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10" id="10"/>
          <p:cNvSpPr/>
          <p:nvPr/>
        </p:nvSpPr>
        <p:spPr>
          <a:xfrm flipH="false" flipV="false" rot="0">
            <a:off x="1604797" y="308481"/>
            <a:ext cx="1581824" cy="1009491"/>
          </a:xfrm>
          <a:custGeom>
            <a:avLst/>
            <a:gdLst/>
            <a:ahLst/>
            <a:cxnLst/>
            <a:rect r="r" b="b" t="t" l="l"/>
            <a:pathLst>
              <a:path h="1009491" w="1581824">
                <a:moveTo>
                  <a:pt x="0" y="0"/>
                </a:moveTo>
                <a:lnTo>
                  <a:pt x="1581824" y="0"/>
                </a:lnTo>
                <a:lnTo>
                  <a:pt x="1581824" y="1009491"/>
                </a:lnTo>
                <a:lnTo>
                  <a:pt x="0" y="100949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11" id="11"/>
          <p:cNvSpPr/>
          <p:nvPr/>
        </p:nvSpPr>
        <p:spPr>
          <a:xfrm flipH="true" flipV="false" rot="0">
            <a:off x="16143268" y="-3984217"/>
            <a:ext cx="10801253" cy="5756168"/>
          </a:xfrm>
          <a:custGeom>
            <a:avLst/>
            <a:gdLst/>
            <a:ahLst/>
            <a:cxnLst/>
            <a:rect r="r" b="b" t="t" l="l"/>
            <a:pathLst>
              <a:path h="5756168" w="10801253">
                <a:moveTo>
                  <a:pt x="10801252" y="0"/>
                </a:moveTo>
                <a:lnTo>
                  <a:pt x="0" y="0"/>
                </a:lnTo>
                <a:lnTo>
                  <a:pt x="0" y="5756167"/>
                </a:lnTo>
                <a:lnTo>
                  <a:pt x="10801252" y="5756167"/>
                </a:lnTo>
                <a:lnTo>
                  <a:pt x="10801252"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0">
            <a:off x="-8656520" y="-3984217"/>
            <a:ext cx="10801253" cy="5756168"/>
          </a:xfrm>
          <a:custGeom>
            <a:avLst/>
            <a:gdLst/>
            <a:ahLst/>
            <a:cxnLst/>
            <a:rect r="r" b="b" t="t" l="l"/>
            <a:pathLst>
              <a:path h="5756168" w="10801253">
                <a:moveTo>
                  <a:pt x="0" y="0"/>
                </a:moveTo>
                <a:lnTo>
                  <a:pt x="10801252" y="0"/>
                </a:lnTo>
                <a:lnTo>
                  <a:pt x="10801252" y="5756167"/>
                </a:lnTo>
                <a:lnTo>
                  <a:pt x="0" y="57561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3" id="13"/>
          <p:cNvSpPr txBox="true"/>
          <p:nvPr/>
        </p:nvSpPr>
        <p:spPr>
          <a:xfrm rot="0">
            <a:off x="2505566" y="1517880"/>
            <a:ext cx="13276867" cy="1363345"/>
          </a:xfrm>
          <a:prstGeom prst="rect">
            <a:avLst/>
          </a:prstGeom>
        </p:spPr>
        <p:txBody>
          <a:bodyPr anchor="t" rtlCol="false" tIns="0" lIns="0" bIns="0" rIns="0">
            <a:spAutoFit/>
          </a:bodyPr>
          <a:lstStyle/>
          <a:p>
            <a:pPr algn="ctr">
              <a:lnSpc>
                <a:spcPts val="9440"/>
              </a:lnSpc>
            </a:pPr>
            <a:r>
              <a:rPr lang="en-US" sz="8000" spc="448">
                <a:solidFill>
                  <a:srgbClr val="004AAD"/>
                </a:solidFill>
                <a:latin typeface="Abstracted Dream"/>
                <a:ea typeface="Abstracted Dream"/>
                <a:cs typeface="Abstracted Dream"/>
                <a:sym typeface="Abstracted Dream"/>
              </a:rPr>
              <a:t>ZORBALIK MI DEĞIL MI? </a:t>
            </a:r>
          </a:p>
        </p:txBody>
      </p:sp>
      <p:sp>
        <p:nvSpPr>
          <p:cNvPr name="Freeform 14" id="14"/>
          <p:cNvSpPr/>
          <p:nvPr/>
        </p:nvSpPr>
        <p:spPr>
          <a:xfrm flipH="false" flipV="false" rot="0">
            <a:off x="5031828" y="2691688"/>
            <a:ext cx="8224344" cy="5760468"/>
          </a:xfrm>
          <a:custGeom>
            <a:avLst/>
            <a:gdLst/>
            <a:ahLst/>
            <a:cxnLst/>
            <a:rect r="r" b="b" t="t" l="l"/>
            <a:pathLst>
              <a:path h="5760468" w="8224344">
                <a:moveTo>
                  <a:pt x="0" y="0"/>
                </a:moveTo>
                <a:lnTo>
                  <a:pt x="8224344" y="0"/>
                </a:lnTo>
                <a:lnTo>
                  <a:pt x="8224344" y="5760467"/>
                </a:lnTo>
                <a:lnTo>
                  <a:pt x="0" y="576046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false" rot="0">
            <a:off x="16143268" y="7552514"/>
            <a:ext cx="1793964" cy="1144875"/>
          </a:xfrm>
          <a:custGeom>
            <a:avLst/>
            <a:gdLst/>
            <a:ahLst/>
            <a:cxnLst/>
            <a:rect r="r" b="b" t="t" l="l"/>
            <a:pathLst>
              <a:path h="1144875" w="1793964">
                <a:moveTo>
                  <a:pt x="0" y="0"/>
                </a:moveTo>
                <a:lnTo>
                  <a:pt x="1793964" y="0"/>
                </a:lnTo>
                <a:lnTo>
                  <a:pt x="1793964" y="1144875"/>
                </a:lnTo>
                <a:lnTo>
                  <a:pt x="0" y="11448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16" id="16"/>
          <p:cNvSpPr/>
          <p:nvPr/>
        </p:nvSpPr>
        <p:spPr>
          <a:xfrm flipH="false" flipV="false" rot="0">
            <a:off x="-2469220" y="7641371"/>
            <a:ext cx="5496517" cy="2970409"/>
          </a:xfrm>
          <a:custGeom>
            <a:avLst/>
            <a:gdLst/>
            <a:ahLst/>
            <a:cxnLst/>
            <a:rect r="r" b="b" t="t" l="l"/>
            <a:pathLst>
              <a:path h="2970409" w="5496517">
                <a:moveTo>
                  <a:pt x="0" y="0"/>
                </a:moveTo>
                <a:lnTo>
                  <a:pt x="5496517" y="0"/>
                </a:lnTo>
                <a:lnTo>
                  <a:pt x="5496517" y="2970409"/>
                </a:lnTo>
                <a:lnTo>
                  <a:pt x="0" y="297040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7" id="17"/>
          <p:cNvSpPr/>
          <p:nvPr/>
        </p:nvSpPr>
        <p:spPr>
          <a:xfrm flipH="true" flipV="false" rot="0">
            <a:off x="15260703" y="7641371"/>
            <a:ext cx="5496517" cy="2970409"/>
          </a:xfrm>
          <a:custGeom>
            <a:avLst/>
            <a:gdLst/>
            <a:ahLst/>
            <a:cxnLst/>
            <a:rect r="r" b="b" t="t" l="l"/>
            <a:pathLst>
              <a:path h="2970409" w="5496517">
                <a:moveTo>
                  <a:pt x="5496517" y="0"/>
                </a:moveTo>
                <a:lnTo>
                  <a:pt x="0" y="0"/>
                </a:lnTo>
                <a:lnTo>
                  <a:pt x="0" y="2970409"/>
                </a:lnTo>
                <a:lnTo>
                  <a:pt x="5496517" y="2970409"/>
                </a:lnTo>
                <a:lnTo>
                  <a:pt x="5496517"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
        <p:nvSpPr>
          <p:cNvPr name="Freeform 18" id="18"/>
          <p:cNvSpPr/>
          <p:nvPr/>
        </p:nvSpPr>
        <p:spPr>
          <a:xfrm flipH="false" flipV="false" rot="0">
            <a:off x="8466913" y="8697389"/>
            <a:ext cx="1354174" cy="1360192"/>
          </a:xfrm>
          <a:custGeom>
            <a:avLst/>
            <a:gdLst/>
            <a:ahLst/>
            <a:cxnLst/>
            <a:rect r="r" b="b" t="t" l="l"/>
            <a:pathLst>
              <a:path h="1360192" w="1354174">
                <a:moveTo>
                  <a:pt x="0" y="0"/>
                </a:moveTo>
                <a:lnTo>
                  <a:pt x="1354174" y="0"/>
                </a:lnTo>
                <a:lnTo>
                  <a:pt x="1354174" y="1360193"/>
                </a:lnTo>
                <a:lnTo>
                  <a:pt x="0" y="1360193"/>
                </a:lnTo>
                <a:lnTo>
                  <a:pt x="0" y="0"/>
                </a:lnTo>
                <a:close/>
              </a:path>
            </a:pathLst>
          </a:custGeom>
          <a:blipFill>
            <a:blip r:embed="rId12"/>
            <a:stretch>
              <a:fillRect l="0" t="0" r="0" b="0"/>
            </a:stretch>
          </a:blipFill>
        </p:spPr>
      </p:sp>
      <p:sp>
        <p:nvSpPr>
          <p:cNvPr name="TextBox 19" id="19"/>
          <p:cNvSpPr txBox="true"/>
          <p:nvPr/>
        </p:nvSpPr>
        <p:spPr>
          <a:xfrm rot="0">
            <a:off x="5441719" y="3876471"/>
            <a:ext cx="7404563" cy="3257550"/>
          </a:xfrm>
          <a:prstGeom prst="rect">
            <a:avLst/>
          </a:prstGeom>
        </p:spPr>
        <p:txBody>
          <a:bodyPr anchor="t" rtlCol="false" tIns="0" lIns="0" bIns="0" rIns="0">
            <a:spAutoFit/>
          </a:bodyPr>
          <a:lstStyle/>
          <a:p>
            <a:pPr algn="just">
              <a:lnSpc>
                <a:spcPts val="4200"/>
              </a:lnSpc>
              <a:spcBef>
                <a:spcPct val="0"/>
              </a:spcBef>
            </a:pPr>
            <a:r>
              <a:rPr lang="en-US" sz="3000">
                <a:solidFill>
                  <a:srgbClr val="000000"/>
                </a:solidFill>
                <a:latin typeface="Accordion Black"/>
                <a:ea typeface="Accordion Black"/>
                <a:cs typeface="Accordion Black"/>
                <a:sym typeface="Accordion Black"/>
              </a:rPr>
              <a:t>   Ayşe ve Ebru 5. sınıfa giden iki öğrenci. Oynarken hep bozuştukları ve birbirlerine sataştıkları için öğretmenleri bıkkın ve kızgın. İki öğrenci birbirleriyle geçinemiyorlar. Her ikisi de sınıfın yarısını arkasına almış gibi göründüğü için durum daha da zorlaşıyor.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8888" r="0" b="-38888"/>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205720" y="1170762"/>
            <a:ext cx="15876560" cy="7945476"/>
            <a:chOff x="0" y="0"/>
            <a:chExt cx="4181481" cy="2092636"/>
          </a:xfrm>
        </p:grpSpPr>
        <p:sp>
          <p:nvSpPr>
            <p:cNvPr name="Freeform 7" id="7"/>
            <p:cNvSpPr/>
            <p:nvPr/>
          </p:nvSpPr>
          <p:spPr>
            <a:xfrm flipH="false" flipV="false" rot="0">
              <a:off x="0" y="0"/>
              <a:ext cx="4181481" cy="2092636"/>
            </a:xfrm>
            <a:custGeom>
              <a:avLst/>
              <a:gdLst/>
              <a:ahLst/>
              <a:cxnLst/>
              <a:rect r="r" b="b" t="t" l="l"/>
              <a:pathLst>
                <a:path h="2092636" w="4181481">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name="TextBox 8" id="8"/>
            <p:cNvSpPr txBox="true"/>
            <p:nvPr/>
          </p:nvSpPr>
          <p:spPr>
            <a:xfrm>
              <a:off x="0" y="-38100"/>
              <a:ext cx="4181481" cy="2130736"/>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true" flipV="false" rot="0">
            <a:off x="292166" y="1438055"/>
            <a:ext cx="1312631" cy="837697"/>
          </a:xfrm>
          <a:custGeom>
            <a:avLst/>
            <a:gdLst/>
            <a:ahLst/>
            <a:cxnLst/>
            <a:rect r="r" b="b" t="t" l="l"/>
            <a:pathLst>
              <a:path h="837697" w="1312631">
                <a:moveTo>
                  <a:pt x="1312631" y="0"/>
                </a:moveTo>
                <a:lnTo>
                  <a:pt x="0" y="0"/>
                </a:lnTo>
                <a:lnTo>
                  <a:pt x="0" y="837697"/>
                </a:lnTo>
                <a:lnTo>
                  <a:pt x="1312631" y="837697"/>
                </a:lnTo>
                <a:lnTo>
                  <a:pt x="1312631"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10" id="10"/>
          <p:cNvSpPr/>
          <p:nvPr/>
        </p:nvSpPr>
        <p:spPr>
          <a:xfrm flipH="false" flipV="false" rot="0">
            <a:off x="1604797" y="308481"/>
            <a:ext cx="1581824" cy="1009491"/>
          </a:xfrm>
          <a:custGeom>
            <a:avLst/>
            <a:gdLst/>
            <a:ahLst/>
            <a:cxnLst/>
            <a:rect r="r" b="b" t="t" l="l"/>
            <a:pathLst>
              <a:path h="1009491" w="1581824">
                <a:moveTo>
                  <a:pt x="0" y="0"/>
                </a:moveTo>
                <a:lnTo>
                  <a:pt x="1581824" y="0"/>
                </a:lnTo>
                <a:lnTo>
                  <a:pt x="1581824" y="1009491"/>
                </a:lnTo>
                <a:lnTo>
                  <a:pt x="0" y="100949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11" id="11"/>
          <p:cNvSpPr/>
          <p:nvPr/>
        </p:nvSpPr>
        <p:spPr>
          <a:xfrm flipH="true" flipV="false" rot="0">
            <a:off x="16143268" y="-3984217"/>
            <a:ext cx="10801253" cy="5756168"/>
          </a:xfrm>
          <a:custGeom>
            <a:avLst/>
            <a:gdLst/>
            <a:ahLst/>
            <a:cxnLst/>
            <a:rect r="r" b="b" t="t" l="l"/>
            <a:pathLst>
              <a:path h="5756168" w="10801253">
                <a:moveTo>
                  <a:pt x="10801252" y="0"/>
                </a:moveTo>
                <a:lnTo>
                  <a:pt x="0" y="0"/>
                </a:lnTo>
                <a:lnTo>
                  <a:pt x="0" y="5756167"/>
                </a:lnTo>
                <a:lnTo>
                  <a:pt x="10801252" y="5756167"/>
                </a:lnTo>
                <a:lnTo>
                  <a:pt x="10801252"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0">
            <a:off x="-8656520" y="-3984217"/>
            <a:ext cx="10801253" cy="5756168"/>
          </a:xfrm>
          <a:custGeom>
            <a:avLst/>
            <a:gdLst/>
            <a:ahLst/>
            <a:cxnLst/>
            <a:rect r="r" b="b" t="t" l="l"/>
            <a:pathLst>
              <a:path h="5756168" w="10801253">
                <a:moveTo>
                  <a:pt x="0" y="0"/>
                </a:moveTo>
                <a:lnTo>
                  <a:pt x="10801252" y="0"/>
                </a:lnTo>
                <a:lnTo>
                  <a:pt x="10801252" y="5756167"/>
                </a:lnTo>
                <a:lnTo>
                  <a:pt x="0" y="57561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3" id="13"/>
          <p:cNvSpPr txBox="true"/>
          <p:nvPr/>
        </p:nvSpPr>
        <p:spPr>
          <a:xfrm rot="0">
            <a:off x="2505566" y="1517880"/>
            <a:ext cx="13276867" cy="1363345"/>
          </a:xfrm>
          <a:prstGeom prst="rect">
            <a:avLst/>
          </a:prstGeom>
        </p:spPr>
        <p:txBody>
          <a:bodyPr anchor="t" rtlCol="false" tIns="0" lIns="0" bIns="0" rIns="0">
            <a:spAutoFit/>
          </a:bodyPr>
          <a:lstStyle/>
          <a:p>
            <a:pPr algn="ctr">
              <a:lnSpc>
                <a:spcPts val="9440"/>
              </a:lnSpc>
            </a:pPr>
            <a:r>
              <a:rPr lang="en-US" sz="8000" spc="448">
                <a:solidFill>
                  <a:srgbClr val="004AAD"/>
                </a:solidFill>
                <a:latin typeface="Abstracted Dream"/>
                <a:ea typeface="Abstracted Dream"/>
                <a:cs typeface="Abstracted Dream"/>
                <a:sym typeface="Abstracted Dream"/>
              </a:rPr>
              <a:t>ZORBALIK MI DEĞIL MI? </a:t>
            </a:r>
          </a:p>
        </p:txBody>
      </p:sp>
      <p:sp>
        <p:nvSpPr>
          <p:cNvPr name="Freeform 14" id="14"/>
          <p:cNvSpPr/>
          <p:nvPr/>
        </p:nvSpPr>
        <p:spPr>
          <a:xfrm flipH="false" flipV="false" rot="0">
            <a:off x="5003415" y="2881225"/>
            <a:ext cx="8281171" cy="5800270"/>
          </a:xfrm>
          <a:custGeom>
            <a:avLst/>
            <a:gdLst/>
            <a:ahLst/>
            <a:cxnLst/>
            <a:rect r="r" b="b" t="t" l="l"/>
            <a:pathLst>
              <a:path h="5800270" w="8281171">
                <a:moveTo>
                  <a:pt x="0" y="0"/>
                </a:moveTo>
                <a:lnTo>
                  <a:pt x="8281170" y="0"/>
                </a:lnTo>
                <a:lnTo>
                  <a:pt x="8281170" y="5800270"/>
                </a:lnTo>
                <a:lnTo>
                  <a:pt x="0" y="580027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false" rot="0">
            <a:off x="16143268" y="7552514"/>
            <a:ext cx="1793964" cy="1144875"/>
          </a:xfrm>
          <a:custGeom>
            <a:avLst/>
            <a:gdLst/>
            <a:ahLst/>
            <a:cxnLst/>
            <a:rect r="r" b="b" t="t" l="l"/>
            <a:pathLst>
              <a:path h="1144875" w="1793964">
                <a:moveTo>
                  <a:pt x="0" y="0"/>
                </a:moveTo>
                <a:lnTo>
                  <a:pt x="1793964" y="0"/>
                </a:lnTo>
                <a:lnTo>
                  <a:pt x="1793964" y="1144875"/>
                </a:lnTo>
                <a:lnTo>
                  <a:pt x="0" y="11448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16" id="16"/>
          <p:cNvSpPr/>
          <p:nvPr/>
        </p:nvSpPr>
        <p:spPr>
          <a:xfrm flipH="false" flipV="false" rot="0">
            <a:off x="-2469220" y="7641371"/>
            <a:ext cx="5496517" cy="2970409"/>
          </a:xfrm>
          <a:custGeom>
            <a:avLst/>
            <a:gdLst/>
            <a:ahLst/>
            <a:cxnLst/>
            <a:rect r="r" b="b" t="t" l="l"/>
            <a:pathLst>
              <a:path h="2970409" w="5496517">
                <a:moveTo>
                  <a:pt x="0" y="0"/>
                </a:moveTo>
                <a:lnTo>
                  <a:pt x="5496517" y="0"/>
                </a:lnTo>
                <a:lnTo>
                  <a:pt x="5496517" y="2970409"/>
                </a:lnTo>
                <a:lnTo>
                  <a:pt x="0" y="297040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7" id="17"/>
          <p:cNvSpPr/>
          <p:nvPr/>
        </p:nvSpPr>
        <p:spPr>
          <a:xfrm flipH="true" flipV="false" rot="0">
            <a:off x="15260703" y="7641371"/>
            <a:ext cx="5496517" cy="2970409"/>
          </a:xfrm>
          <a:custGeom>
            <a:avLst/>
            <a:gdLst/>
            <a:ahLst/>
            <a:cxnLst/>
            <a:rect r="r" b="b" t="t" l="l"/>
            <a:pathLst>
              <a:path h="2970409" w="5496517">
                <a:moveTo>
                  <a:pt x="5496517" y="0"/>
                </a:moveTo>
                <a:lnTo>
                  <a:pt x="0" y="0"/>
                </a:lnTo>
                <a:lnTo>
                  <a:pt x="0" y="2970409"/>
                </a:lnTo>
                <a:lnTo>
                  <a:pt x="5496517" y="2970409"/>
                </a:lnTo>
                <a:lnTo>
                  <a:pt x="5496517"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
        <p:nvSpPr>
          <p:cNvPr name="Freeform 18" id="18"/>
          <p:cNvSpPr/>
          <p:nvPr/>
        </p:nvSpPr>
        <p:spPr>
          <a:xfrm flipH="false" flipV="false" rot="0">
            <a:off x="8466913" y="8697389"/>
            <a:ext cx="1354174" cy="1360192"/>
          </a:xfrm>
          <a:custGeom>
            <a:avLst/>
            <a:gdLst/>
            <a:ahLst/>
            <a:cxnLst/>
            <a:rect r="r" b="b" t="t" l="l"/>
            <a:pathLst>
              <a:path h="1360192" w="1354174">
                <a:moveTo>
                  <a:pt x="0" y="0"/>
                </a:moveTo>
                <a:lnTo>
                  <a:pt x="1354174" y="0"/>
                </a:lnTo>
                <a:lnTo>
                  <a:pt x="1354174" y="1360193"/>
                </a:lnTo>
                <a:lnTo>
                  <a:pt x="0" y="1360193"/>
                </a:lnTo>
                <a:lnTo>
                  <a:pt x="0" y="0"/>
                </a:lnTo>
                <a:close/>
              </a:path>
            </a:pathLst>
          </a:custGeom>
          <a:blipFill>
            <a:blip r:embed="rId12"/>
            <a:stretch>
              <a:fillRect l="0" t="0" r="0" b="0"/>
            </a:stretch>
          </a:blipFill>
        </p:spPr>
      </p:sp>
      <p:sp>
        <p:nvSpPr>
          <p:cNvPr name="TextBox 19" id="19"/>
          <p:cNvSpPr txBox="true"/>
          <p:nvPr/>
        </p:nvSpPr>
        <p:spPr>
          <a:xfrm rot="0">
            <a:off x="5472133" y="3185480"/>
            <a:ext cx="7343733" cy="5077460"/>
          </a:xfrm>
          <a:prstGeom prst="rect">
            <a:avLst/>
          </a:prstGeom>
        </p:spPr>
        <p:txBody>
          <a:bodyPr anchor="t" rtlCol="false" tIns="0" lIns="0" bIns="0" rIns="0">
            <a:spAutoFit/>
          </a:bodyPr>
          <a:lstStyle/>
          <a:p>
            <a:pPr algn="just">
              <a:lnSpc>
                <a:spcPts val="3640"/>
              </a:lnSpc>
              <a:spcBef>
                <a:spcPct val="0"/>
              </a:spcBef>
            </a:pPr>
            <a:r>
              <a:rPr lang="en-US" sz="2600">
                <a:solidFill>
                  <a:srgbClr val="000000"/>
                </a:solidFill>
                <a:latin typeface="Accordion Black"/>
                <a:ea typeface="Accordion Black"/>
                <a:cs typeface="Accordion Black"/>
                <a:sym typeface="Accordion Black"/>
              </a:rPr>
              <a:t>    Nazlı, Aslı ve Özlem 8. sınıf öğrencisidir. Nazlı ve Aslı teneffüste hafta sonu yaptıklarını konuşmaktadır. Özlem de her seferinde sohbete katılmak ister ancak duyma probleminden dolayı işitme cihazı taktığı için ona ‘sağır, işine bak’ diye dalga geçerler. Özlem dönem başından beri bütün teneffüslerde üzgün bir şekilde yalnız başına oturmaktadır. Nazlı ve Aslı, Pazartesi günü kantinde Özlem’in yanına gelip aşırı yüksek sesle konuşarak ‘birileri bizi duydu mu acaba?’ diye gülerler. Özlem üzülerek yemekhaneden çıkar.</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8888" r="0" b="-38888"/>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205720" y="1170762"/>
            <a:ext cx="15876560" cy="7945476"/>
            <a:chOff x="0" y="0"/>
            <a:chExt cx="4181481" cy="2092636"/>
          </a:xfrm>
        </p:grpSpPr>
        <p:sp>
          <p:nvSpPr>
            <p:cNvPr name="Freeform 7" id="7"/>
            <p:cNvSpPr/>
            <p:nvPr/>
          </p:nvSpPr>
          <p:spPr>
            <a:xfrm flipH="false" flipV="false" rot="0">
              <a:off x="0" y="0"/>
              <a:ext cx="4181481" cy="2092636"/>
            </a:xfrm>
            <a:custGeom>
              <a:avLst/>
              <a:gdLst/>
              <a:ahLst/>
              <a:cxnLst/>
              <a:rect r="r" b="b" t="t" l="l"/>
              <a:pathLst>
                <a:path h="2092636" w="4181481">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name="TextBox 8" id="8"/>
            <p:cNvSpPr txBox="true"/>
            <p:nvPr/>
          </p:nvSpPr>
          <p:spPr>
            <a:xfrm>
              <a:off x="0" y="-38100"/>
              <a:ext cx="4181481" cy="2130736"/>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true" flipV="false" rot="0">
            <a:off x="292166" y="1438055"/>
            <a:ext cx="1312631" cy="837697"/>
          </a:xfrm>
          <a:custGeom>
            <a:avLst/>
            <a:gdLst/>
            <a:ahLst/>
            <a:cxnLst/>
            <a:rect r="r" b="b" t="t" l="l"/>
            <a:pathLst>
              <a:path h="837697" w="1312631">
                <a:moveTo>
                  <a:pt x="1312631" y="0"/>
                </a:moveTo>
                <a:lnTo>
                  <a:pt x="0" y="0"/>
                </a:lnTo>
                <a:lnTo>
                  <a:pt x="0" y="837697"/>
                </a:lnTo>
                <a:lnTo>
                  <a:pt x="1312631" y="837697"/>
                </a:lnTo>
                <a:lnTo>
                  <a:pt x="1312631"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10" id="10"/>
          <p:cNvSpPr/>
          <p:nvPr/>
        </p:nvSpPr>
        <p:spPr>
          <a:xfrm flipH="false" flipV="false" rot="0">
            <a:off x="1604797" y="308481"/>
            <a:ext cx="1581824" cy="1009491"/>
          </a:xfrm>
          <a:custGeom>
            <a:avLst/>
            <a:gdLst/>
            <a:ahLst/>
            <a:cxnLst/>
            <a:rect r="r" b="b" t="t" l="l"/>
            <a:pathLst>
              <a:path h="1009491" w="1581824">
                <a:moveTo>
                  <a:pt x="0" y="0"/>
                </a:moveTo>
                <a:lnTo>
                  <a:pt x="1581824" y="0"/>
                </a:lnTo>
                <a:lnTo>
                  <a:pt x="1581824" y="1009491"/>
                </a:lnTo>
                <a:lnTo>
                  <a:pt x="0" y="100949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11" id="11"/>
          <p:cNvSpPr/>
          <p:nvPr/>
        </p:nvSpPr>
        <p:spPr>
          <a:xfrm flipH="true" flipV="false" rot="0">
            <a:off x="16143268" y="-3984217"/>
            <a:ext cx="10801253" cy="5756168"/>
          </a:xfrm>
          <a:custGeom>
            <a:avLst/>
            <a:gdLst/>
            <a:ahLst/>
            <a:cxnLst/>
            <a:rect r="r" b="b" t="t" l="l"/>
            <a:pathLst>
              <a:path h="5756168" w="10801253">
                <a:moveTo>
                  <a:pt x="10801252" y="0"/>
                </a:moveTo>
                <a:lnTo>
                  <a:pt x="0" y="0"/>
                </a:lnTo>
                <a:lnTo>
                  <a:pt x="0" y="5756167"/>
                </a:lnTo>
                <a:lnTo>
                  <a:pt x="10801252" y="5756167"/>
                </a:lnTo>
                <a:lnTo>
                  <a:pt x="10801252"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0">
            <a:off x="-8656520" y="-3984217"/>
            <a:ext cx="10801253" cy="5756168"/>
          </a:xfrm>
          <a:custGeom>
            <a:avLst/>
            <a:gdLst/>
            <a:ahLst/>
            <a:cxnLst/>
            <a:rect r="r" b="b" t="t" l="l"/>
            <a:pathLst>
              <a:path h="5756168" w="10801253">
                <a:moveTo>
                  <a:pt x="0" y="0"/>
                </a:moveTo>
                <a:lnTo>
                  <a:pt x="10801252" y="0"/>
                </a:lnTo>
                <a:lnTo>
                  <a:pt x="10801252" y="5756167"/>
                </a:lnTo>
                <a:lnTo>
                  <a:pt x="0" y="57561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3" id="13"/>
          <p:cNvSpPr txBox="true"/>
          <p:nvPr/>
        </p:nvSpPr>
        <p:spPr>
          <a:xfrm rot="0">
            <a:off x="2505566" y="1517880"/>
            <a:ext cx="13276867" cy="1363345"/>
          </a:xfrm>
          <a:prstGeom prst="rect">
            <a:avLst/>
          </a:prstGeom>
        </p:spPr>
        <p:txBody>
          <a:bodyPr anchor="t" rtlCol="false" tIns="0" lIns="0" bIns="0" rIns="0">
            <a:spAutoFit/>
          </a:bodyPr>
          <a:lstStyle/>
          <a:p>
            <a:pPr algn="ctr">
              <a:lnSpc>
                <a:spcPts val="9440"/>
              </a:lnSpc>
            </a:pPr>
            <a:r>
              <a:rPr lang="en-US" sz="8000" spc="448">
                <a:solidFill>
                  <a:srgbClr val="004AAD"/>
                </a:solidFill>
                <a:latin typeface="Abstracted Dream"/>
                <a:ea typeface="Abstracted Dream"/>
                <a:cs typeface="Abstracted Dream"/>
                <a:sym typeface="Abstracted Dream"/>
              </a:rPr>
              <a:t>ZORBALIK MI DEĞIL MI? </a:t>
            </a:r>
          </a:p>
        </p:txBody>
      </p:sp>
      <p:sp>
        <p:nvSpPr>
          <p:cNvPr name="Freeform 14" id="14"/>
          <p:cNvSpPr/>
          <p:nvPr/>
        </p:nvSpPr>
        <p:spPr>
          <a:xfrm flipH="false" flipV="false" rot="0">
            <a:off x="4734969" y="3058529"/>
            <a:ext cx="8281171" cy="5800270"/>
          </a:xfrm>
          <a:custGeom>
            <a:avLst/>
            <a:gdLst/>
            <a:ahLst/>
            <a:cxnLst/>
            <a:rect r="r" b="b" t="t" l="l"/>
            <a:pathLst>
              <a:path h="5800270" w="8281171">
                <a:moveTo>
                  <a:pt x="0" y="0"/>
                </a:moveTo>
                <a:lnTo>
                  <a:pt x="8281170" y="0"/>
                </a:lnTo>
                <a:lnTo>
                  <a:pt x="8281170" y="5800270"/>
                </a:lnTo>
                <a:lnTo>
                  <a:pt x="0" y="580027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false" rot="0">
            <a:off x="16143268" y="7552514"/>
            <a:ext cx="1793964" cy="1144875"/>
          </a:xfrm>
          <a:custGeom>
            <a:avLst/>
            <a:gdLst/>
            <a:ahLst/>
            <a:cxnLst/>
            <a:rect r="r" b="b" t="t" l="l"/>
            <a:pathLst>
              <a:path h="1144875" w="1793964">
                <a:moveTo>
                  <a:pt x="0" y="0"/>
                </a:moveTo>
                <a:lnTo>
                  <a:pt x="1793964" y="0"/>
                </a:lnTo>
                <a:lnTo>
                  <a:pt x="1793964" y="1144875"/>
                </a:lnTo>
                <a:lnTo>
                  <a:pt x="0" y="11448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16" id="16"/>
          <p:cNvSpPr/>
          <p:nvPr/>
        </p:nvSpPr>
        <p:spPr>
          <a:xfrm flipH="false" flipV="false" rot="0">
            <a:off x="-2469220" y="7641371"/>
            <a:ext cx="5496517" cy="2970409"/>
          </a:xfrm>
          <a:custGeom>
            <a:avLst/>
            <a:gdLst/>
            <a:ahLst/>
            <a:cxnLst/>
            <a:rect r="r" b="b" t="t" l="l"/>
            <a:pathLst>
              <a:path h="2970409" w="5496517">
                <a:moveTo>
                  <a:pt x="0" y="0"/>
                </a:moveTo>
                <a:lnTo>
                  <a:pt x="5496517" y="0"/>
                </a:lnTo>
                <a:lnTo>
                  <a:pt x="5496517" y="2970409"/>
                </a:lnTo>
                <a:lnTo>
                  <a:pt x="0" y="297040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7" id="17"/>
          <p:cNvSpPr/>
          <p:nvPr/>
        </p:nvSpPr>
        <p:spPr>
          <a:xfrm flipH="true" flipV="false" rot="0">
            <a:off x="15260703" y="7641371"/>
            <a:ext cx="5496517" cy="2970409"/>
          </a:xfrm>
          <a:custGeom>
            <a:avLst/>
            <a:gdLst/>
            <a:ahLst/>
            <a:cxnLst/>
            <a:rect r="r" b="b" t="t" l="l"/>
            <a:pathLst>
              <a:path h="2970409" w="5496517">
                <a:moveTo>
                  <a:pt x="5496517" y="0"/>
                </a:moveTo>
                <a:lnTo>
                  <a:pt x="0" y="0"/>
                </a:lnTo>
                <a:lnTo>
                  <a:pt x="0" y="2970409"/>
                </a:lnTo>
                <a:lnTo>
                  <a:pt x="5496517" y="2970409"/>
                </a:lnTo>
                <a:lnTo>
                  <a:pt x="5496517"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
        <p:nvSpPr>
          <p:cNvPr name="Freeform 18" id="18"/>
          <p:cNvSpPr/>
          <p:nvPr/>
        </p:nvSpPr>
        <p:spPr>
          <a:xfrm flipH="false" flipV="false" rot="0">
            <a:off x="8466913" y="8697389"/>
            <a:ext cx="1354174" cy="1360192"/>
          </a:xfrm>
          <a:custGeom>
            <a:avLst/>
            <a:gdLst/>
            <a:ahLst/>
            <a:cxnLst/>
            <a:rect r="r" b="b" t="t" l="l"/>
            <a:pathLst>
              <a:path h="1360192" w="1354174">
                <a:moveTo>
                  <a:pt x="0" y="0"/>
                </a:moveTo>
                <a:lnTo>
                  <a:pt x="1354174" y="0"/>
                </a:lnTo>
                <a:lnTo>
                  <a:pt x="1354174" y="1360193"/>
                </a:lnTo>
                <a:lnTo>
                  <a:pt x="0" y="1360193"/>
                </a:lnTo>
                <a:lnTo>
                  <a:pt x="0" y="0"/>
                </a:lnTo>
                <a:close/>
              </a:path>
            </a:pathLst>
          </a:custGeom>
          <a:blipFill>
            <a:blip r:embed="rId12"/>
            <a:stretch>
              <a:fillRect l="0" t="0" r="0" b="0"/>
            </a:stretch>
          </a:blipFill>
        </p:spPr>
      </p:sp>
      <p:sp>
        <p:nvSpPr>
          <p:cNvPr name="TextBox 19" id="19"/>
          <p:cNvSpPr txBox="true"/>
          <p:nvPr/>
        </p:nvSpPr>
        <p:spPr>
          <a:xfrm rot="0">
            <a:off x="5203687" y="4383924"/>
            <a:ext cx="7343733" cy="2190750"/>
          </a:xfrm>
          <a:prstGeom prst="rect">
            <a:avLst/>
          </a:prstGeom>
        </p:spPr>
        <p:txBody>
          <a:bodyPr anchor="t" rtlCol="false" tIns="0" lIns="0" bIns="0" rIns="0">
            <a:spAutoFit/>
          </a:bodyPr>
          <a:lstStyle/>
          <a:p>
            <a:pPr algn="just">
              <a:lnSpc>
                <a:spcPts val="4200"/>
              </a:lnSpc>
              <a:spcBef>
                <a:spcPct val="0"/>
              </a:spcBef>
            </a:pPr>
            <a:r>
              <a:rPr lang="en-US" sz="3000">
                <a:solidFill>
                  <a:srgbClr val="000000"/>
                </a:solidFill>
                <a:latin typeface="Accordion Black"/>
                <a:ea typeface="Accordion Black"/>
                <a:cs typeface="Accordion Black"/>
                <a:sym typeface="Accordion Black"/>
              </a:rPr>
              <a:t>   Hakan sınıf arkadaşı Ali’ye sürekli ‘dört göz’ diyerek dalga geçmektedir. Ali bundan hoşlanmadığını söylese bile Hakan bu davranışına devam etmektedir.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grpSp>
        <p:nvGrpSpPr>
          <p:cNvPr name="Group 3" id="3"/>
          <p:cNvGrpSpPr/>
          <p:nvPr/>
        </p:nvGrpSpPr>
        <p:grpSpPr>
          <a:xfrm rot="0">
            <a:off x="1028700" y="1028700"/>
            <a:ext cx="16230600" cy="8229600"/>
            <a:chOff x="0" y="0"/>
            <a:chExt cx="4274726" cy="2167467"/>
          </a:xfrm>
        </p:grpSpPr>
        <p:sp>
          <p:nvSpPr>
            <p:cNvPr name="Freeform 4" id="4"/>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name="TextBox 5" id="5"/>
            <p:cNvSpPr txBox="true"/>
            <p:nvPr/>
          </p:nvSpPr>
          <p:spPr>
            <a:xfrm>
              <a:off x="0" y="-38100"/>
              <a:ext cx="4274726" cy="2205567"/>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205720" y="1170762"/>
            <a:ext cx="15876560" cy="7945476"/>
            <a:chOff x="0" y="0"/>
            <a:chExt cx="4181481" cy="2092636"/>
          </a:xfrm>
        </p:grpSpPr>
        <p:sp>
          <p:nvSpPr>
            <p:cNvPr name="Freeform 7" id="7"/>
            <p:cNvSpPr/>
            <p:nvPr/>
          </p:nvSpPr>
          <p:spPr>
            <a:xfrm flipH="false" flipV="false" rot="0">
              <a:off x="0" y="0"/>
              <a:ext cx="4181481" cy="2092636"/>
            </a:xfrm>
            <a:custGeom>
              <a:avLst/>
              <a:gdLst/>
              <a:ahLst/>
              <a:cxnLst/>
              <a:rect r="r" b="b" t="t" l="l"/>
              <a:pathLst>
                <a:path h="2092636" w="4181481">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name="TextBox 8" id="8"/>
            <p:cNvSpPr txBox="true"/>
            <p:nvPr/>
          </p:nvSpPr>
          <p:spPr>
            <a:xfrm>
              <a:off x="0" y="-38100"/>
              <a:ext cx="4181481" cy="2130736"/>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true" flipV="false" rot="0">
            <a:off x="292166" y="1438055"/>
            <a:ext cx="1312631" cy="837697"/>
          </a:xfrm>
          <a:custGeom>
            <a:avLst/>
            <a:gdLst/>
            <a:ahLst/>
            <a:cxnLst/>
            <a:rect r="r" b="b" t="t" l="l"/>
            <a:pathLst>
              <a:path h="837697" w="1312631">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0" id="10"/>
          <p:cNvSpPr/>
          <p:nvPr/>
        </p:nvSpPr>
        <p:spPr>
          <a:xfrm flipH="false" flipV="false" rot="0">
            <a:off x="1604797" y="308481"/>
            <a:ext cx="1581824" cy="1009491"/>
          </a:xfrm>
          <a:custGeom>
            <a:avLst/>
            <a:gdLst/>
            <a:ahLst/>
            <a:cxnLst/>
            <a:rect r="r" b="b" t="t" l="l"/>
            <a:pathLst>
              <a:path h="1009491" w="1581824">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1" id="11"/>
          <p:cNvSpPr/>
          <p:nvPr/>
        </p:nvSpPr>
        <p:spPr>
          <a:xfrm flipH="true" flipV="false" rot="0">
            <a:off x="16143268" y="-3984217"/>
            <a:ext cx="10801253" cy="5756168"/>
          </a:xfrm>
          <a:custGeom>
            <a:avLst/>
            <a:gdLst/>
            <a:ahLst/>
            <a:cxnLst/>
            <a:rect r="r" b="b" t="t" l="l"/>
            <a:pathLst>
              <a:path h="5756168" w="10801253">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8656520" y="-3984217"/>
            <a:ext cx="10801253" cy="5756168"/>
          </a:xfrm>
          <a:custGeom>
            <a:avLst/>
            <a:gdLst/>
            <a:ahLst/>
            <a:cxnLst/>
            <a:rect r="r" b="b" t="t" l="l"/>
            <a:pathLst>
              <a:path h="5756168" w="10801253">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1826898" y="3784600"/>
            <a:ext cx="1137622" cy="1063203"/>
          </a:xfrm>
          <a:custGeom>
            <a:avLst/>
            <a:gdLst/>
            <a:ahLst/>
            <a:cxnLst/>
            <a:rect r="r" b="b" t="t" l="l"/>
            <a:pathLst>
              <a:path h="1063203" w="1137622">
                <a:moveTo>
                  <a:pt x="0" y="0"/>
                </a:moveTo>
                <a:lnTo>
                  <a:pt x="1137622" y="0"/>
                </a:lnTo>
                <a:lnTo>
                  <a:pt x="1137622" y="1063203"/>
                </a:lnTo>
                <a:lnTo>
                  <a:pt x="0" y="10632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16143268" y="7552514"/>
            <a:ext cx="1793964" cy="1144875"/>
          </a:xfrm>
          <a:custGeom>
            <a:avLst/>
            <a:gdLst/>
            <a:ahLst/>
            <a:cxnLst/>
            <a:rect r="r" b="b" t="t" l="l"/>
            <a:pathLst>
              <a:path h="1144875" w="1793964">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5" id="15"/>
          <p:cNvSpPr/>
          <p:nvPr/>
        </p:nvSpPr>
        <p:spPr>
          <a:xfrm flipH="false" flipV="false" rot="0">
            <a:off x="-2469220" y="7641371"/>
            <a:ext cx="5496517" cy="2970409"/>
          </a:xfrm>
          <a:custGeom>
            <a:avLst/>
            <a:gdLst/>
            <a:ahLst/>
            <a:cxnLst/>
            <a:rect r="r" b="b" t="t" l="l"/>
            <a:pathLst>
              <a:path h="2970409" w="5496517">
                <a:moveTo>
                  <a:pt x="0" y="0"/>
                </a:moveTo>
                <a:lnTo>
                  <a:pt x="5496517" y="0"/>
                </a:lnTo>
                <a:lnTo>
                  <a:pt x="5496517" y="2970409"/>
                </a:lnTo>
                <a:lnTo>
                  <a:pt x="0" y="29704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true" flipV="false" rot="0">
            <a:off x="15260703" y="7641371"/>
            <a:ext cx="5496517" cy="2970409"/>
          </a:xfrm>
          <a:custGeom>
            <a:avLst/>
            <a:gdLst/>
            <a:ahLst/>
            <a:cxnLst/>
            <a:rect r="r" b="b" t="t" l="l"/>
            <a:pathLst>
              <a:path h="2970409" w="5496517">
                <a:moveTo>
                  <a:pt x="5496517" y="0"/>
                </a:moveTo>
                <a:lnTo>
                  <a:pt x="0" y="0"/>
                </a:lnTo>
                <a:lnTo>
                  <a:pt x="0" y="2970409"/>
                </a:lnTo>
                <a:lnTo>
                  <a:pt x="5496517" y="2970409"/>
                </a:lnTo>
                <a:lnTo>
                  <a:pt x="5496517"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sp>
        <p:nvSpPr>
          <p:cNvPr name="Freeform 17" id="17"/>
          <p:cNvSpPr/>
          <p:nvPr/>
        </p:nvSpPr>
        <p:spPr>
          <a:xfrm flipH="false" flipV="false" rot="0">
            <a:off x="12728235" y="3279229"/>
            <a:ext cx="2759055" cy="4362142"/>
          </a:xfrm>
          <a:custGeom>
            <a:avLst/>
            <a:gdLst/>
            <a:ahLst/>
            <a:cxnLst/>
            <a:rect r="r" b="b" t="t" l="l"/>
            <a:pathLst>
              <a:path h="4362142" w="2759055">
                <a:moveTo>
                  <a:pt x="0" y="0"/>
                </a:moveTo>
                <a:lnTo>
                  <a:pt x="2759054" y="0"/>
                </a:lnTo>
                <a:lnTo>
                  <a:pt x="2759054" y="4362142"/>
                </a:lnTo>
                <a:lnTo>
                  <a:pt x="0" y="4362142"/>
                </a:lnTo>
                <a:lnTo>
                  <a:pt x="0" y="0"/>
                </a:lnTo>
                <a:close/>
              </a:path>
            </a:pathLst>
          </a:custGeom>
          <a:blipFill>
            <a:blip r:embed="rId11"/>
            <a:stretch>
              <a:fillRect l="0" t="0" r="0" b="0"/>
            </a:stretch>
          </a:blipFill>
        </p:spPr>
      </p:sp>
      <p:sp>
        <p:nvSpPr>
          <p:cNvPr name="TextBox 18" id="18"/>
          <p:cNvSpPr txBox="true"/>
          <p:nvPr/>
        </p:nvSpPr>
        <p:spPr>
          <a:xfrm rot="0">
            <a:off x="4180238" y="1619550"/>
            <a:ext cx="9927524" cy="1363345"/>
          </a:xfrm>
          <a:prstGeom prst="rect">
            <a:avLst/>
          </a:prstGeom>
        </p:spPr>
        <p:txBody>
          <a:bodyPr anchor="t" rtlCol="false" tIns="0" lIns="0" bIns="0" rIns="0">
            <a:spAutoFit/>
          </a:bodyPr>
          <a:lstStyle/>
          <a:p>
            <a:pPr algn="ctr">
              <a:lnSpc>
                <a:spcPts val="9440"/>
              </a:lnSpc>
            </a:pPr>
            <a:r>
              <a:rPr lang="en-US" sz="8000" spc="448">
                <a:solidFill>
                  <a:srgbClr val="004AAD"/>
                </a:solidFill>
                <a:latin typeface="Abstracted Dream"/>
                <a:ea typeface="Abstracted Dream"/>
                <a:cs typeface="Abstracted Dream"/>
                <a:sym typeface="Abstracted Dream"/>
              </a:rPr>
              <a:t>ZORBALIK TÜRLERI</a:t>
            </a:r>
          </a:p>
        </p:txBody>
      </p:sp>
      <p:sp>
        <p:nvSpPr>
          <p:cNvPr name="TextBox 19" id="19"/>
          <p:cNvSpPr txBox="true"/>
          <p:nvPr/>
        </p:nvSpPr>
        <p:spPr>
          <a:xfrm rot="0">
            <a:off x="3411790" y="3622675"/>
            <a:ext cx="8832683" cy="2174875"/>
          </a:xfrm>
          <a:prstGeom prst="rect">
            <a:avLst/>
          </a:prstGeom>
        </p:spPr>
        <p:txBody>
          <a:bodyPr anchor="t" rtlCol="false" tIns="0" lIns="0" bIns="0" rIns="0">
            <a:spAutoFit/>
          </a:bodyPr>
          <a:lstStyle/>
          <a:p>
            <a:pPr algn="just">
              <a:lnSpc>
                <a:spcPts val="5599"/>
              </a:lnSpc>
            </a:pPr>
            <a:r>
              <a:rPr lang="en-US" sz="3999" u="sng">
                <a:solidFill>
                  <a:srgbClr val="006837"/>
                </a:solidFill>
                <a:latin typeface="Accordion Black"/>
                <a:ea typeface="Accordion Black"/>
                <a:cs typeface="Accordion Black"/>
                <a:sym typeface="Accordion Black"/>
              </a:rPr>
              <a:t>Fiziksel Zorbalık;</a:t>
            </a:r>
            <a:r>
              <a:rPr lang="en-US" sz="3999">
                <a:solidFill>
                  <a:srgbClr val="000000"/>
                </a:solidFill>
                <a:latin typeface="Accordion Black"/>
                <a:ea typeface="Accordion Black"/>
                <a:cs typeface="Accordion Black"/>
                <a:sym typeface="Accordion Black"/>
              </a:rPr>
              <a:t> vurmak, itmek, tekme atmak, saç çekmek, başkasına ait bir şeye zarar vermek vb. </a:t>
            </a:r>
          </a:p>
        </p:txBody>
      </p:sp>
      <p:sp>
        <p:nvSpPr>
          <p:cNvPr name="Freeform 20" id="20"/>
          <p:cNvSpPr/>
          <p:nvPr/>
        </p:nvSpPr>
        <p:spPr>
          <a:xfrm flipH="false" flipV="false" rot="0">
            <a:off x="8466913" y="8697389"/>
            <a:ext cx="1354174" cy="1360192"/>
          </a:xfrm>
          <a:custGeom>
            <a:avLst/>
            <a:gdLst/>
            <a:ahLst/>
            <a:cxnLst/>
            <a:rect r="r" b="b" t="t" l="l"/>
            <a:pathLst>
              <a:path h="1360192" w="1354174">
                <a:moveTo>
                  <a:pt x="0" y="0"/>
                </a:moveTo>
                <a:lnTo>
                  <a:pt x="1354174" y="0"/>
                </a:lnTo>
                <a:lnTo>
                  <a:pt x="1354174" y="1360193"/>
                </a:lnTo>
                <a:lnTo>
                  <a:pt x="0" y="1360193"/>
                </a:lnTo>
                <a:lnTo>
                  <a:pt x="0" y="0"/>
                </a:lnTo>
                <a:close/>
              </a:path>
            </a:pathLst>
          </a:custGeom>
          <a:blipFill>
            <a:blip r:embed="rId12"/>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DAGbaHLJGZ4</dc:identifier>
  <dcterms:modified xsi:type="dcterms:W3CDTF">2011-08-01T06:04:30Z</dcterms:modified>
  <cp:revision>1</cp:revision>
  <dc:title>AKRAN ZORBALIĞI’NA</dc:title>
</cp:coreProperties>
</file>